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80" r:id="rId6"/>
    <p:sldId id="283" r:id="rId7"/>
    <p:sldId id="284" r:id="rId8"/>
    <p:sldId id="285" r:id="rId9"/>
    <p:sldId id="282" r:id="rId10"/>
    <p:sldId id="301" r:id="rId11"/>
    <p:sldId id="257" r:id="rId12"/>
    <p:sldId id="286" r:id="rId13"/>
    <p:sldId id="300" r:id="rId14"/>
    <p:sldId id="266" r:id="rId15"/>
    <p:sldId id="288" r:id="rId16"/>
    <p:sldId id="298" r:id="rId17"/>
    <p:sldId id="302" r:id="rId18"/>
    <p:sldId id="293" r:id="rId19"/>
    <p:sldId id="297" r:id="rId20"/>
    <p:sldId id="295" r:id="rId21"/>
    <p:sldId id="296" r:id="rId22"/>
    <p:sldId id="271" r:id="rId23"/>
    <p:sldId id="272" r:id="rId24"/>
    <p:sldId id="261" r:id="rId25"/>
    <p:sldId id="289" r:id="rId26"/>
    <p:sldId id="290" r:id="rId27"/>
    <p:sldId id="291" r:id="rId28"/>
    <p:sldId id="292" r:id="rId29"/>
    <p:sldId id="265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>
        <p:scale>
          <a:sx n="60" d="100"/>
          <a:sy n="60" d="100"/>
        </p:scale>
        <p:origin x="-161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1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9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2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0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0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1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97A9-DB5A-45FF-A171-0741F9603B8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2673-C973-4551-A524-435E9DB5D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3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60" y="1022890"/>
            <a:ext cx="6336704" cy="55361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برای دوره سه ساله منتهی به شهریور 1397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84084" y="494616"/>
            <a:ext cx="6331784" cy="62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سند راهبردی انجمن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46430"/>
            <a:ext cx="682681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تصویب «آیین</a:t>
            </a:r>
            <a:r>
              <a:rPr lang="fa-I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‎نامه چگونگی تشکیل وظایف کارگروه‎ها</a:t>
            </a:r>
            <a:r>
              <a:rPr lang="fa-I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»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و راه‎اندازی هفت کارگروه:</a:t>
            </a:r>
            <a:endParaRPr lang="fa-IR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 پذیرش </a:t>
            </a:r>
            <a:r>
              <a:rPr lang="fa-I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و آزمون </a:t>
            </a: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اعضاء</a:t>
            </a:r>
            <a:endParaRPr lang="fa-I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آموزش </a:t>
            </a:r>
            <a:r>
              <a:rPr lang="fa-I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حرفه‎</a:t>
            </a: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ای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 پژوهش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 همایش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 انتشارات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 روابط </a:t>
            </a:r>
            <a:r>
              <a:rPr lang="fa-I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عمومی و امور بین‎</a:t>
            </a: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الملل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 مقررات </a:t>
            </a:r>
            <a:r>
              <a:rPr lang="fa-IR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و </a:t>
            </a:r>
            <a:r>
              <a:rPr lang="fa-IR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رهنمودها</a:t>
            </a:r>
            <a:endParaRPr lang="fa-IR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80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445022"/>
            <a:ext cx="866870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تعداد اعضای انجمن:         7918 نفر       (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پذیرش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734 عضو جدید)</a:t>
            </a: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تعداد حسابداران مستقل:    581 نفر      (پذیرش 30 حسابدار مستقل جدید)</a:t>
            </a: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خرید آپارتمان انجمن – افتتاح شعبه اصفهان و ساختمان شماره (3) تهران </a:t>
            </a:r>
            <a:r>
              <a:rPr lang="en-US" dirty="0" smtClean="0">
                <a:solidFill>
                  <a:prstClr val="white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endParaRPr lang="fa-IR" dirty="0" smtClean="0">
              <a:solidFill>
                <a:prstClr val="white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prstClr val="white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توسعه مجموعه وبگاه‎های انجمن؛ و حضور فعال انجمن، مجله حسابدار و </a:t>
            </a:r>
            <a:r>
              <a:rPr lang="en-US" dirty="0" smtClean="0">
                <a:solidFill>
                  <a:prstClr val="white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r>
              <a:rPr lang="fa-IR" dirty="0" smtClean="0">
                <a:solidFill>
                  <a:prstClr val="white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 در شبکه‎های اجتماعی</a:t>
            </a:r>
            <a:endParaRPr lang="fa-IR" dirty="0">
              <a:solidFill>
                <a:prstClr val="white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a-IR" sz="7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FFC000"/>
                </a:solidFill>
                <a:cs typeface="B Titr" panose="00000700000000000000" pitchFamily="2" charset="-78"/>
              </a:rPr>
              <a:t>برگزاری آیین گرامیداشت روز حسابدار، 17 آذر </a:t>
            </a:r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1394، هتل استقلال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برگزاری همایش آشنایی با </a:t>
            </a:r>
            <a:r>
              <a:rPr lang="en-US" dirty="0" smtClean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ACCA</a:t>
            </a:r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 توسط </a:t>
            </a:r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، 4 بهمن 1394، دانشگاه الزهراء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برگزاری 37امین همایش: اصلاحیه قانون مالیاتهای مستقیم: در عرصه عمل ، 11 خرداد 1395</a:t>
            </a: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FFC000"/>
                </a:solidFill>
                <a:cs typeface="B Titr" panose="00000700000000000000" pitchFamily="2" charset="-78"/>
              </a:rPr>
              <a:t>برگزاری همایش آشنایی با </a:t>
            </a:r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ACCA</a:t>
            </a:r>
            <a:r>
              <a:rPr lang="fa-IR" dirty="0">
                <a:solidFill>
                  <a:srgbClr val="FFC000"/>
                </a:solidFill>
                <a:cs typeface="B Titr" panose="00000700000000000000" pitchFamily="2" charset="-78"/>
              </a:rPr>
              <a:t> توسط </a:t>
            </a:r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r>
              <a:rPr lang="fa-IR" dirty="0">
                <a:solidFill>
                  <a:srgbClr val="FFC000"/>
                </a:solidFill>
                <a:cs typeface="B Titr" panose="00000700000000000000" pitchFamily="2" charset="-78"/>
              </a:rPr>
              <a:t>، </a:t>
            </a:r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12 خرداد 1395، تالار همایش‎های رازی</a:t>
            </a: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>
                <a:solidFill>
                  <a:srgbClr val="FFC000"/>
                </a:solidFill>
                <a:cs typeface="B Titr" panose="00000700000000000000" pitchFamily="2" charset="-78"/>
              </a:rPr>
              <a:t>برگزاری </a:t>
            </a:r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38امین </a:t>
            </a:r>
            <a:r>
              <a:rPr lang="fa-IR" dirty="0">
                <a:solidFill>
                  <a:srgbClr val="FFC000"/>
                </a:solidFill>
                <a:cs typeface="B Titr" panose="00000700000000000000" pitchFamily="2" charset="-78"/>
              </a:rPr>
              <a:t>همایش: </a:t>
            </a:r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پیاده‎سازی </a:t>
            </a:r>
            <a:r>
              <a:rPr lang="en-US" dirty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IFRS</a:t>
            </a:r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 در شبکه بانکی کشور، 23 آذر 1395، دانشگاه تهران</a:t>
            </a:r>
          </a:p>
          <a:p>
            <a:pPr marL="285750" lvl="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برگزاری جشن چهل‎سالگی مجله حسابدار و گرامیداشت روز حسابدار</a:t>
            </a:r>
            <a:r>
              <a:rPr lang="fa-IR" dirty="0">
                <a:solidFill>
                  <a:srgbClr val="FFC000"/>
                </a:solidFill>
                <a:cs typeface="B Titr" panose="00000700000000000000" pitchFamily="2" charset="-78"/>
              </a:rPr>
              <a:t>، 23 آذر 1395، دانشگاه تهران</a:t>
            </a:r>
          </a:p>
          <a:p>
            <a:pPr algn="r" rtl="1">
              <a:lnSpc>
                <a:spcPct val="150000"/>
              </a:lnSpc>
            </a:pPr>
            <a:endParaRPr lang="fa-IR" sz="700" dirty="0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انتشار 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10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شماره مجله حسابدار و 4 جلد کتاب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حضور </a:t>
            </a:r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14.682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دانشجو/کلاس در دوره‎های آموزشی 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endParaRPr lang="fa-I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92544" y="482410"/>
            <a:ext cx="6331784" cy="62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عملکرد سال گذشته در یک نگاه: 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29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" y="393598"/>
            <a:ext cx="899616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06" y="1022890"/>
            <a:ext cx="6336704" cy="55361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برای </a:t>
            </a:r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دفتر انجمن در خیابان الوند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4530" y="494616"/>
            <a:ext cx="6331784" cy="62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خرید یک دستگاه آپارتمان اداری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77" y="1696393"/>
            <a:ext cx="4778325" cy="3335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9672" y="5065352"/>
            <a:ext cx="54966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انعقاد مبایعه نامه: 4 اسفند 1394</a:t>
            </a:r>
            <a:endParaRPr lang="fa-IR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تحویل قطعی: 17 مرداد 1395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برگزاری جلسه شورای عالی: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18 مرداد 1395</a:t>
            </a:r>
            <a:endParaRPr lang="fa-I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آغاز پروژه بازطراحی و بازسازی: یکم شهریور 1395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بهره‎برداری: یکم آبان 1395</a:t>
            </a:r>
            <a:endParaRPr lang="fa-I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40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0" y="0"/>
            <a:ext cx="914867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908" y="493972"/>
            <a:ext cx="6400800" cy="553616"/>
          </a:xfrm>
        </p:spPr>
        <p:txBody>
          <a:bodyPr>
            <a:normAutofit lnSpcReduction="10000"/>
          </a:bodyPr>
          <a:lstStyle/>
          <a:p>
            <a:pPr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شماره‎های منتشره مجله حسابدار</a:t>
            </a:r>
            <a:endParaRPr lang="en-US" sz="1900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407060" y="989490"/>
            <a:ext cx="3825368" cy="55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مهر 1394 تا خرداد 1395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84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" y="0"/>
            <a:ext cx="9142613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908" y="493972"/>
            <a:ext cx="6400800" cy="553616"/>
          </a:xfrm>
        </p:spPr>
        <p:txBody>
          <a:bodyPr>
            <a:normAutofit lnSpcReduction="10000"/>
          </a:bodyPr>
          <a:lstStyle/>
          <a:p>
            <a:pPr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شماره‎های منتشره مجله حسابدار</a:t>
            </a:r>
            <a:endParaRPr lang="en-US" sz="1900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65166" y="989490"/>
            <a:ext cx="3825368" cy="55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تیر1394 تا آذر 1395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85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7"/>
            <a:ext cx="9144000" cy="683826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054806"/>
            <a:ext cx="8136904" cy="553616"/>
          </a:xfrm>
        </p:spPr>
        <p:txBody>
          <a:bodyPr>
            <a:normAutofit lnSpcReduction="10000"/>
          </a:bodyPr>
          <a:lstStyle/>
          <a:p>
            <a:pPr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گردهمایی‎های حرفه‎ای برگزارشده طی دوره گذشته</a:t>
            </a:r>
            <a:endParaRPr lang="en-US" sz="1900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9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406108" y="1963674"/>
            <a:ext cx="6331784" cy="62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کتاب‎های منتشر شده توسط انتشارات انجمن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115802"/>
            <a:ext cx="7668344" cy="2541123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2507144"/>
            <a:ext cx="6400800" cy="478904"/>
          </a:xfrm>
        </p:spPr>
        <p:txBody>
          <a:bodyPr>
            <a:noAutofit/>
          </a:bodyPr>
          <a:lstStyle/>
          <a:p>
            <a:r>
              <a:rPr lang="fa-IR" sz="2800" dirty="0">
                <a:solidFill>
                  <a:srgbClr val="FFFF00"/>
                </a:solidFill>
                <a:cs typeface="B Titr" panose="00000700000000000000" pitchFamily="2" charset="-78"/>
              </a:rPr>
              <a:t>طی سال گذشته</a:t>
            </a:r>
            <a:endParaRPr lang="en-US" sz="28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14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58" y="1563614"/>
            <a:ext cx="7196520" cy="5157192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62447" y="1120334"/>
            <a:ext cx="5465542" cy="553616"/>
          </a:xfrm>
        </p:spPr>
        <p:txBody>
          <a:bodyPr>
            <a:normAutofit fontScale="77500" lnSpcReduction="20000"/>
          </a:bodyPr>
          <a:lstStyle/>
          <a:p>
            <a:pPr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تعداد دانشجویان دوره‎های آموزشی </a:t>
            </a:r>
            <a:r>
              <a:rPr lang="en-US" dirty="0" smtClean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endParaRPr lang="en-US" sz="1900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43878" y="1512584"/>
            <a:ext cx="4536504" cy="55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طی سال مالی منتهی به 31 شهریور 1395</a:t>
            </a:r>
            <a:endParaRPr lang="en-US" sz="2000" dirty="0">
              <a:solidFill>
                <a:schemeClr val="tx1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17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43538" y="1199164"/>
            <a:ext cx="7272808" cy="553616"/>
          </a:xfrm>
        </p:spPr>
        <p:txBody>
          <a:bodyPr>
            <a:noAutofit/>
          </a:bodyPr>
          <a:lstStyle/>
          <a:p>
            <a:pPr rtl="1"/>
            <a:r>
              <a:rPr lang="fa-IR" sz="2500" dirty="0">
                <a:solidFill>
                  <a:srgbClr val="FFC000"/>
                </a:solidFill>
                <a:cs typeface="B Titr" panose="00000700000000000000" pitchFamily="2" charset="-78"/>
              </a:rPr>
              <a:t>روند افزایش </a:t>
            </a:r>
            <a:r>
              <a:rPr lang="fa-IR" sz="2500" dirty="0" smtClean="0">
                <a:solidFill>
                  <a:srgbClr val="FFC000"/>
                </a:solidFill>
                <a:cs typeface="B Titr" panose="00000700000000000000" pitchFamily="2" charset="-78"/>
              </a:rPr>
              <a:t>تعداد دانشجویان</a:t>
            </a:r>
            <a:r>
              <a:rPr lang="en-US" sz="2500" dirty="0" smtClean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r>
              <a:rPr lang="en-US" sz="2500" dirty="0" smtClean="0">
                <a:solidFill>
                  <a:srgbClr val="FFC000"/>
                </a:solidFill>
                <a:cs typeface="B Titr" panose="00000700000000000000" pitchFamily="2" charset="-78"/>
              </a:rPr>
              <a:t> </a:t>
            </a:r>
            <a:r>
              <a:rPr lang="fa-IR" sz="2500" dirty="0" smtClean="0">
                <a:solidFill>
                  <a:srgbClr val="FFC000"/>
                </a:solidFill>
                <a:cs typeface="B Titr" panose="00000700000000000000" pitchFamily="2" charset="-78"/>
              </a:rPr>
              <a:t> طی </a:t>
            </a:r>
            <a:r>
              <a:rPr lang="fa-IR" sz="2500" dirty="0">
                <a:solidFill>
                  <a:srgbClr val="FFC000"/>
                </a:solidFill>
                <a:cs typeface="B Titr" panose="00000700000000000000" pitchFamily="2" charset="-78"/>
              </a:rPr>
              <a:t>هفت سال گذشته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6" y="1700808"/>
            <a:ext cx="9144000" cy="51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58"/>
            <a:ext cx="9144000" cy="6861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12" y="1"/>
            <a:ext cx="9165712" cy="6854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040" y="5780964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نخستین شورای عالی</a:t>
            </a:r>
          </a:p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انجمن حسابداران خبره ایران</a:t>
            </a:r>
          </a:p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دهه 1350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13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925"/>
            <a:ext cx="9144000" cy="5195586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0474" y="1128308"/>
            <a:ext cx="7272808" cy="553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500" dirty="0" smtClean="0">
                <a:solidFill>
                  <a:srgbClr val="FFC000"/>
                </a:solidFill>
                <a:cs typeface="B Titr" panose="00000700000000000000" pitchFamily="2" charset="-78"/>
              </a:rPr>
              <a:t>روند افزایش مجموع درآمدهای </a:t>
            </a:r>
            <a:r>
              <a:rPr lang="en-US" sz="2500" dirty="0" smtClean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r>
              <a:rPr lang="en-US" sz="2500" dirty="0" smtClean="0">
                <a:solidFill>
                  <a:srgbClr val="FFC000"/>
                </a:solidFill>
                <a:cs typeface="B Titr" panose="00000700000000000000" pitchFamily="2" charset="-78"/>
              </a:rPr>
              <a:t> </a:t>
            </a:r>
            <a:r>
              <a:rPr lang="fa-IR" sz="2500" dirty="0" smtClean="0">
                <a:solidFill>
                  <a:srgbClr val="FFC000"/>
                </a:solidFill>
                <a:cs typeface="B Titr" panose="00000700000000000000" pitchFamily="2" charset="-78"/>
              </a:rPr>
              <a:t> طی هفت سال گذشته</a:t>
            </a:r>
            <a:endParaRPr lang="fa-IR" sz="2500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37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43538" y="1199164"/>
            <a:ext cx="7272808" cy="553616"/>
          </a:xfrm>
        </p:spPr>
        <p:txBody>
          <a:bodyPr>
            <a:noAutofit/>
          </a:bodyPr>
          <a:lstStyle/>
          <a:p>
            <a:pPr rtl="1"/>
            <a:r>
              <a:rPr lang="fa-IR" sz="2500" dirty="0">
                <a:solidFill>
                  <a:srgbClr val="FFC000"/>
                </a:solidFill>
                <a:cs typeface="B Titr" panose="00000700000000000000" pitchFamily="2" charset="-78"/>
              </a:rPr>
              <a:t>روند افزایش مجموع درآمدهای </a:t>
            </a:r>
            <a:r>
              <a:rPr lang="en-US" sz="2500" dirty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r>
              <a:rPr lang="en-US" sz="2500" dirty="0">
                <a:solidFill>
                  <a:srgbClr val="FFC000"/>
                </a:solidFill>
                <a:cs typeface="B Titr" panose="00000700000000000000" pitchFamily="2" charset="-78"/>
              </a:rPr>
              <a:t> </a:t>
            </a:r>
            <a:r>
              <a:rPr lang="fa-IR" sz="2500" dirty="0" smtClean="0">
                <a:solidFill>
                  <a:srgbClr val="FFC000"/>
                </a:solidFill>
                <a:cs typeface="B Titr" panose="00000700000000000000" pitchFamily="2" charset="-78"/>
              </a:rPr>
              <a:t> طی </a:t>
            </a:r>
            <a:r>
              <a:rPr lang="fa-IR" sz="2500" dirty="0">
                <a:solidFill>
                  <a:srgbClr val="FFC000"/>
                </a:solidFill>
                <a:cs typeface="B Titr" panose="00000700000000000000" pitchFamily="2" charset="-78"/>
              </a:rPr>
              <a:t>هفت سال گذشته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8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842" y="1097674"/>
            <a:ext cx="6768752" cy="553616"/>
          </a:xfrm>
        </p:spPr>
        <p:txBody>
          <a:bodyPr>
            <a:normAutofit fontScale="85000" lnSpcReduction="10000"/>
          </a:bodyPr>
          <a:lstStyle/>
          <a:p>
            <a:pPr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شماری از کارگاه‎های یک روزه برگزارشده در </a:t>
            </a:r>
            <a:r>
              <a:rPr lang="en-US" sz="3300" dirty="0" smtClean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endParaRPr lang="en-US" sz="1900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04"/>
            <a:ext cx="9144000" cy="694839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163792"/>
            <a:ext cx="6768752" cy="553616"/>
          </a:xfrm>
        </p:spPr>
        <p:txBody>
          <a:bodyPr>
            <a:normAutofit fontScale="77500" lnSpcReduction="20000"/>
          </a:bodyPr>
          <a:lstStyle/>
          <a:p>
            <a:pPr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شماری از دوره‎های بلندمدت جدید برگزار‎شده در </a:t>
            </a:r>
            <a:r>
              <a:rPr lang="en-US" sz="3300" dirty="0" smtClean="0">
                <a:solidFill>
                  <a:srgbClr val="FFC000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PACT</a:t>
            </a:r>
            <a:endParaRPr lang="en-US" sz="1900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63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615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908" y="1076792"/>
            <a:ext cx="6400800" cy="553616"/>
          </a:xfrm>
        </p:spPr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رشد تعداد اعضای انجمن طی دهه گذشته</a:t>
            </a:r>
            <a:endParaRPr lang="en-US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7" y="1844824"/>
            <a:ext cx="9144000" cy="51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615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908" y="1076792"/>
            <a:ext cx="6400800" cy="553616"/>
          </a:xfrm>
        </p:spPr>
        <p:txBody>
          <a:bodyPr>
            <a:normAutofit fontScale="92500"/>
          </a:bodyPr>
          <a:lstStyle/>
          <a:p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رشد تعداد حسابداران مستقل طی دهه گذشته</a:t>
            </a:r>
            <a:endParaRPr lang="en-US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5639"/>
            <a:ext cx="9144000" cy="50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615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908" y="1076792"/>
            <a:ext cx="6400800" cy="553616"/>
          </a:xfrm>
        </p:spPr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ترکیب تحصیلات اعضاء</a:t>
            </a:r>
            <a:endParaRPr lang="en-US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2053462"/>
            <a:ext cx="54483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615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908" y="1076792"/>
            <a:ext cx="6400800" cy="553616"/>
          </a:xfrm>
        </p:spPr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ترکیب شغلی اعضاء</a:t>
            </a:r>
            <a:endParaRPr lang="en-US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78" y="1844824"/>
            <a:ext cx="5280277" cy="510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615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908" y="1076792"/>
            <a:ext cx="6400800" cy="553616"/>
          </a:xfrm>
        </p:spPr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ترکیب جنسیتی اعضاء</a:t>
            </a:r>
            <a:endParaRPr lang="en-US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856" y="1816236"/>
            <a:ext cx="5187440" cy="514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6156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6558"/>
            <a:ext cx="6400800" cy="553616"/>
          </a:xfrm>
        </p:spPr>
        <p:txBody>
          <a:bodyPr>
            <a:normAutofit lnSpcReduction="10000"/>
          </a:bodyPr>
          <a:lstStyle/>
          <a:p>
            <a:pPr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انجمنی به گستردگی ایران‎زمین</a:t>
            </a:r>
            <a:endParaRPr lang="en-US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80" y="1211150"/>
            <a:ext cx="9144000" cy="580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-1606"/>
            <a:ext cx="9165703" cy="6859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5661248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نمایی از نخستین مجامع عمومی </a:t>
            </a:r>
          </a:p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انجمن حسابداران خبره ایران</a:t>
            </a:r>
          </a:p>
          <a:p>
            <a:pPr algn="r" rtl="1"/>
            <a:r>
              <a:rPr lang="fa-I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دهه 1350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03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908" y="4005064"/>
            <a:ext cx="6400800" cy="2304256"/>
          </a:xfrm>
        </p:spPr>
        <p:txBody>
          <a:bodyPr>
            <a:normAutofit/>
          </a:bodyPr>
          <a:lstStyle/>
          <a:p>
            <a:pPr rtl="1"/>
            <a:r>
              <a:rPr lang="fa-IR" sz="4000" dirty="0" smtClean="0">
                <a:solidFill>
                  <a:srgbClr val="FFC000"/>
                </a:solidFill>
                <a:cs typeface="B Titr" panose="00000700000000000000" pitchFamily="2" charset="-78"/>
              </a:rPr>
              <a:t>از توجه و شکیبایی شما</a:t>
            </a:r>
          </a:p>
          <a:p>
            <a:pPr rtl="1"/>
            <a:r>
              <a:rPr lang="fa-IR" sz="4000" dirty="0" smtClean="0">
                <a:solidFill>
                  <a:srgbClr val="FFC000"/>
                </a:solidFill>
                <a:cs typeface="B Titr" panose="00000700000000000000" pitchFamily="2" charset="-78"/>
              </a:rPr>
              <a:t>سپاسگزارم</a:t>
            </a:r>
            <a:endParaRPr lang="en-US" sz="4000" dirty="0">
              <a:solidFill>
                <a:srgbClr val="FFC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65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5812" y="553876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نمایی از نخستین مجامع عمومی 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انجمن حسابداران خبره ایران</a:t>
            </a:r>
          </a:p>
          <a:p>
            <a:pPr algn="r" rtl="1"/>
            <a:r>
              <a:rPr lang="fa-I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دهه 1350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909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60" y="1022890"/>
            <a:ext cx="6336704" cy="55361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برای دوره سه ساله منتهی به شهریور 1397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1627432"/>
            <a:ext cx="50986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ارزش‎ها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توسعه و بالندگی حرفه حسابداری در ایران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رشد و توانمندی اعضاء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درستکاری و پایبندی اعضاء به اخلاق حرفه‎ای</a:t>
            </a:r>
            <a:endParaRPr lang="fa-I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84084" y="494616"/>
            <a:ext cx="6331784" cy="62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سند راهبردی انجمن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01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60" y="1022890"/>
            <a:ext cx="6336704" cy="55361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برای دوره سه ساله منتهی به شهریور 1397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84084" y="494616"/>
            <a:ext cx="6331784" cy="62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سند راهبردی انجمن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1564368"/>
            <a:ext cx="53146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چشم‎انداز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بزرگ‎ترین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و معتبرترین انجمن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حرفه‎ای حسابداری در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ایران به لحاظ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شاخص‎های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کمی و کیفی؛ و جزو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سه انجمن حرفه‎ای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حسابداری برتر در منطقه خاورمیانه.</a:t>
            </a:r>
          </a:p>
        </p:txBody>
      </p:sp>
    </p:spTree>
    <p:extLst>
      <p:ext uri="{BB962C8B-B14F-4D97-AF65-F5344CB8AC3E}">
        <p14:creationId xmlns:p14="http://schemas.microsoft.com/office/powerpoint/2010/main" val="7849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60" y="1022890"/>
            <a:ext cx="6336704" cy="55361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برای دوره سه ساله منتهی به شهریور 1397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84084" y="494616"/>
            <a:ext cx="6331784" cy="62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سند راهبردی انجمن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46430"/>
            <a:ext cx="682681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بیانیه ماموریت</a:t>
            </a:r>
          </a:p>
          <a:p>
            <a:pPr algn="just" rtl="1">
              <a:lnSpc>
                <a:spcPct val="150000"/>
              </a:lnSpc>
            </a:pP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انجمن حسابداران خبره ایران انجمنی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حرفه‎ای، مستقل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، غیر انتفاعی، و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غیرسیاسی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است که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ماموریت‎های زیر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را در ایران دنبال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می‎کند:</a:t>
            </a:r>
          </a:p>
          <a:p>
            <a:pPr algn="just" rtl="1">
              <a:lnSpc>
                <a:spcPct val="150000"/>
              </a:lnSpc>
            </a:pPr>
            <a:endParaRPr lang="fa-I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رشد و بالندگی اعضاء به عنوان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اصلی‎ترین سرمایه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انجمن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کمک به اعتلای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حرفه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حسابداری از راه آموزش، پژوهش، و ارتقای دانش و مهارت فعالان حرفه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کمک به سازما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نها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و ارز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ش‎آفرینی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برای آنها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از راه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اعضاء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اعطای معتبرترین مدارک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حرفه‎ای حسابداری در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ایران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fa-I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53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0"/>
            <a:ext cx="9144000" cy="6851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560" y="1022890"/>
            <a:ext cx="6336704" cy="553616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rgbClr val="FFFF00"/>
                </a:solidFill>
                <a:cs typeface="B Titr" panose="00000700000000000000" pitchFamily="2" charset="-78"/>
              </a:rPr>
              <a:t>برای دوره سه ساله منتهی به شهریور 1397</a:t>
            </a:r>
            <a:endParaRPr lang="en-US" sz="2800" dirty="0">
              <a:solidFill>
                <a:srgbClr val="FFFF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84084" y="494616"/>
            <a:ext cx="6331784" cy="62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solidFill>
                  <a:srgbClr val="FFC000"/>
                </a:solidFill>
                <a:cs typeface="B Titr" panose="00000700000000000000" pitchFamily="2" charset="-78"/>
              </a:rPr>
              <a:t>سند راهبردی انجمن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46430"/>
            <a:ext cx="68268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اهداف کلان:</a:t>
            </a:r>
            <a:endParaRPr lang="fa-I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ارتقای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حرفه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حسابداری در ایران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ارز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ش‎آفرینی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برای سازما نها و بنگا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ههای اقتصادی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در بخش دولتی و خصوصی از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راه اعضا</a:t>
            </a:r>
            <a:endParaRPr lang="fa-I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پشتیبانی از اعضا و کمک به بالندگی و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افزایش توانمندی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آنان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توسعه فعالیتها </a:t>
            </a: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و شمار اعضا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بهبود مستمر کیفیت خدمات </a:t>
            </a:r>
            <a:r>
              <a:rPr lang="fa-IR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B Titr" panose="00000700000000000000" pitchFamily="2" charset="-78"/>
              </a:rPr>
              <a:t>حرفه‎ای</a:t>
            </a:r>
            <a:endParaRPr lang="fa-IR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48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8" y="0"/>
            <a:ext cx="5062390" cy="68580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364087" y="494616"/>
            <a:ext cx="3493393" cy="62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fa-IR" dirty="0" smtClean="0">
                <a:solidFill>
                  <a:schemeClr val="tx2">
                    <a:lumMod val="50000"/>
                  </a:schemeClr>
                </a:solidFill>
                <a:cs typeface="B Titr" panose="00000700000000000000" pitchFamily="2" charset="-78"/>
              </a:rPr>
              <a:t>سند راهبردی انجمن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79853" y="1268760"/>
            <a:ext cx="3384377" cy="1152128"/>
          </a:xfrm>
        </p:spPr>
        <p:txBody>
          <a:bodyPr>
            <a:normAutofit/>
          </a:bodyPr>
          <a:lstStyle/>
          <a:p>
            <a:pPr algn="l" rtl="1"/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برای دوره سه ساله</a:t>
            </a:r>
          </a:p>
          <a:p>
            <a:pPr algn="l" rtl="1"/>
            <a:r>
              <a:rPr lang="fa-IR" sz="2800" dirty="0" smtClean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منتهی به شهریور 1397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B Titr" panose="00000700000000000000" pitchFamily="2" charset="-7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63543" y="2592562"/>
            <a:ext cx="3168352" cy="1628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fa-IR" sz="2800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B Titr" panose="00000700000000000000" pitchFamily="2" charset="-78"/>
              </a:rPr>
              <a:t>اهداف حوزه‎های راهبردی به تفکیک اهداف کلان</a:t>
            </a:r>
          </a:p>
        </p:txBody>
      </p:sp>
    </p:spTree>
    <p:extLst>
      <p:ext uri="{BB962C8B-B14F-4D97-AF65-F5344CB8AC3E}">
        <p14:creationId xmlns:p14="http://schemas.microsoft.com/office/powerpoint/2010/main" val="33484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717</Words>
  <Application>Microsoft Office PowerPoint</Application>
  <PresentationFormat>On-screen Show (4:3)</PresentationFormat>
  <Paragraphs>95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49</cp:revision>
  <dcterms:created xsi:type="dcterms:W3CDTF">2016-01-20T06:54:11Z</dcterms:created>
  <dcterms:modified xsi:type="dcterms:W3CDTF">2017-01-17T08:14:19Z</dcterms:modified>
</cp:coreProperties>
</file>