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80" r:id="rId6"/>
    <p:sldId id="283" r:id="rId7"/>
    <p:sldId id="284" r:id="rId8"/>
    <p:sldId id="285" r:id="rId9"/>
    <p:sldId id="282" r:id="rId10"/>
    <p:sldId id="301" r:id="rId11"/>
    <p:sldId id="257" r:id="rId12"/>
    <p:sldId id="286" r:id="rId13"/>
    <p:sldId id="311" r:id="rId14"/>
    <p:sldId id="307" r:id="rId15"/>
    <p:sldId id="309" r:id="rId16"/>
    <p:sldId id="308" r:id="rId17"/>
    <p:sldId id="312" r:id="rId18"/>
    <p:sldId id="313" r:id="rId19"/>
    <p:sldId id="314" r:id="rId20"/>
    <p:sldId id="315" r:id="rId21"/>
    <p:sldId id="316" r:id="rId22"/>
    <p:sldId id="317" r:id="rId23"/>
    <p:sldId id="288" r:id="rId24"/>
    <p:sldId id="302" r:id="rId25"/>
    <p:sldId id="304" r:id="rId26"/>
    <p:sldId id="297" r:id="rId27"/>
    <p:sldId id="293" r:id="rId28"/>
    <p:sldId id="296" r:id="rId29"/>
    <p:sldId id="295" r:id="rId30"/>
    <p:sldId id="305" r:id="rId31"/>
    <p:sldId id="306" r:id="rId32"/>
    <p:sldId id="29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>
      <p:cViewPr>
        <p:scale>
          <a:sx n="96" d="100"/>
          <a:sy n="96" d="100"/>
        </p:scale>
        <p:origin x="-38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DAE0EA-D22A-4738-8A9D-681F2BBEDF6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5339A89-A610-432F-88F0-DE63C91C814D}">
      <dgm:prSet phldrT="[Text]" custT="1"/>
      <dgm:spPr/>
      <dgm:t>
        <a:bodyPr/>
        <a:lstStyle/>
        <a:p>
          <a:pPr marL="0" marR="0" indent="0" defTabSz="914400" rtl="1" eaLnBrk="1" fontAlgn="auto" latinLnBrk="0" hangingPunct="1">
            <a:lnSpc>
              <a:spcPct val="6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a-IR" sz="1800" dirty="0" smtClean="0">
            <a:cs typeface="B Titr" panose="00000700000000000000" pitchFamily="2" charset="-78"/>
          </a:endParaRPr>
        </a:p>
        <a:p>
          <a:pPr marL="0" marR="0" indent="0" defTabSz="914400" rtl="1" eaLnBrk="1" fontAlgn="auto" latinLnBrk="0" hangingPunct="1">
            <a:lnSpc>
              <a:spcPct val="6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فروش ساختمان</a:t>
          </a: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en-US" sz="2000" dirty="0" smtClean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rPr>
            <a:t>PACT</a:t>
          </a:r>
          <a:r>
            <a:rPr lang="en-US" sz="20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+</a:t>
          </a: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منابع داخلی گروه</a:t>
          </a: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+</a:t>
          </a: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dirty="0" smtClean="0">
              <a:solidFill>
                <a:srgbClr val="FFC000"/>
              </a:solidFill>
              <a:cs typeface="B Titr" panose="00000700000000000000" pitchFamily="2" charset="-78"/>
            </a:rPr>
            <a:t>تسهیلات بانکی</a:t>
          </a:r>
          <a:endParaRPr lang="fa-IR" sz="2000" dirty="0" smtClean="0">
            <a:solidFill>
              <a:srgbClr val="FFC000"/>
            </a:solidFill>
            <a:cs typeface="B Titr" panose="00000700000000000000" pitchFamily="2" charset="-78"/>
          </a:endParaRPr>
        </a:p>
        <a:p>
          <a:pPr defTabSz="1244600" rtl="1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endParaRPr lang="fa-IR" sz="2100" dirty="0"/>
        </a:p>
      </dgm:t>
    </dgm:pt>
    <dgm:pt modelId="{CF6E491D-49A0-47F5-8A47-73C32B62DBAB}" type="parTrans" cxnId="{7233570D-832C-4D22-BE17-54C9BC6CC83B}">
      <dgm:prSet/>
      <dgm:spPr/>
      <dgm:t>
        <a:bodyPr/>
        <a:lstStyle/>
        <a:p>
          <a:pPr rtl="1"/>
          <a:endParaRPr lang="fa-IR"/>
        </a:p>
      </dgm:t>
    </dgm:pt>
    <dgm:pt modelId="{4589758F-0806-46BD-9D5F-E60D53B6A409}" type="sibTrans" cxnId="{7233570D-832C-4D22-BE17-54C9BC6CC83B}">
      <dgm:prSet/>
      <dgm:spPr/>
      <dgm:t>
        <a:bodyPr/>
        <a:lstStyle/>
        <a:p>
          <a:pPr rtl="1"/>
          <a:endParaRPr lang="fa-IR"/>
        </a:p>
      </dgm:t>
    </dgm:pt>
    <dgm:pt modelId="{158D1384-3699-4C63-978B-54863953E198}">
      <dgm:prSet phldrT="[Text]" custT="1"/>
      <dgm:spPr>
        <a:solidFill>
          <a:srgbClr val="FFC000"/>
        </a:solidFill>
      </dgm:spPr>
      <dgm:t>
        <a:bodyPr/>
        <a:lstStyle/>
        <a:p>
          <a:pPr rtl="1">
            <a:spcAft>
              <a:spcPts val="0"/>
            </a:spcAft>
          </a:pPr>
          <a:r>
            <a:rPr lang="fa-IR" sz="1800" dirty="0" smtClean="0">
              <a:solidFill>
                <a:srgbClr val="071047"/>
              </a:solidFill>
              <a:cs typeface="B Titr" panose="00000700000000000000" pitchFamily="2" charset="-78"/>
            </a:rPr>
            <a:t>سپرده‌گذاری </a:t>
          </a:r>
        </a:p>
        <a:p>
          <a:pPr rtl="1">
            <a:spcAft>
              <a:spcPts val="0"/>
            </a:spcAft>
          </a:pPr>
          <a:r>
            <a:rPr lang="fa-IR" sz="1800" dirty="0" smtClean="0">
              <a:solidFill>
                <a:srgbClr val="071047"/>
              </a:solidFill>
              <a:cs typeface="B Titr" panose="00000700000000000000" pitchFamily="2" charset="-78"/>
            </a:rPr>
            <a:t>منابع مازاد</a:t>
          </a:r>
          <a:endParaRPr lang="fa-IR" sz="1800" dirty="0">
            <a:solidFill>
              <a:srgbClr val="071047"/>
            </a:solidFill>
            <a:cs typeface="B Titr" panose="00000700000000000000" pitchFamily="2" charset="-78"/>
          </a:endParaRPr>
        </a:p>
      </dgm:t>
    </dgm:pt>
    <dgm:pt modelId="{2C5FAD40-E3B8-44E2-B964-98E396CB5798}" type="parTrans" cxnId="{E0B727F6-98A6-40BC-815C-A2A7CBF34379}">
      <dgm:prSet/>
      <dgm:spPr/>
      <dgm:t>
        <a:bodyPr/>
        <a:lstStyle/>
        <a:p>
          <a:pPr rtl="1"/>
          <a:endParaRPr lang="fa-IR"/>
        </a:p>
      </dgm:t>
    </dgm:pt>
    <dgm:pt modelId="{47977C37-CBC2-4D8D-AFA1-8B0BD253708B}" type="sibTrans" cxnId="{E0B727F6-98A6-40BC-815C-A2A7CBF34379}">
      <dgm:prSet/>
      <dgm:spPr/>
      <dgm:t>
        <a:bodyPr/>
        <a:lstStyle/>
        <a:p>
          <a:pPr rtl="1"/>
          <a:endParaRPr lang="fa-IR"/>
        </a:p>
      </dgm:t>
    </dgm:pt>
    <dgm:pt modelId="{CDA9F8AE-9907-4215-BD9F-2091FC484411}">
      <dgm:prSet phldrT="[Text]" custT="1"/>
      <dgm:spPr>
        <a:solidFill>
          <a:srgbClr val="FFC000"/>
        </a:solidFill>
      </dgm:spPr>
      <dgm:t>
        <a:bodyPr/>
        <a:lstStyle/>
        <a:p>
          <a:pPr rtl="1"/>
          <a:r>
            <a:rPr lang="fa-IR" sz="1800" dirty="0" smtClean="0">
              <a:solidFill>
                <a:srgbClr val="071047"/>
              </a:solidFill>
              <a:cs typeface="B Titr" panose="00000700000000000000" pitchFamily="2" charset="-78"/>
            </a:rPr>
            <a:t>خرید آپارتمان انجمن</a:t>
          </a:r>
          <a:endParaRPr lang="fa-IR" sz="1800" dirty="0">
            <a:solidFill>
              <a:srgbClr val="071047"/>
            </a:solidFill>
            <a:cs typeface="B Titr" panose="00000700000000000000" pitchFamily="2" charset="-78"/>
          </a:endParaRPr>
        </a:p>
      </dgm:t>
    </dgm:pt>
    <dgm:pt modelId="{9E289E51-3EA4-466A-B722-7B50E97F5984}" type="parTrans" cxnId="{4BA37C48-A750-4408-A064-04BE1393E08B}">
      <dgm:prSet/>
      <dgm:spPr/>
      <dgm:t>
        <a:bodyPr/>
        <a:lstStyle/>
        <a:p>
          <a:pPr rtl="1"/>
          <a:endParaRPr lang="fa-IR"/>
        </a:p>
      </dgm:t>
    </dgm:pt>
    <dgm:pt modelId="{77DA06BD-CB7C-4E29-9556-F8A1DCA9AC83}" type="sibTrans" cxnId="{4BA37C48-A750-4408-A064-04BE1393E08B}">
      <dgm:prSet/>
      <dgm:spPr/>
      <dgm:t>
        <a:bodyPr/>
        <a:lstStyle/>
        <a:p>
          <a:pPr rtl="1"/>
          <a:endParaRPr lang="fa-IR"/>
        </a:p>
      </dgm:t>
    </dgm:pt>
    <dgm:pt modelId="{FC32B041-7611-4798-B702-4F35B203AB6E}">
      <dgm:prSet phldrT="[Text]" custT="1"/>
      <dgm:spPr>
        <a:solidFill>
          <a:srgbClr val="FFC000"/>
        </a:solidFill>
      </dgm:spPr>
      <dgm:t>
        <a:bodyPr/>
        <a:lstStyle/>
        <a:p>
          <a:pPr rtl="1"/>
          <a:r>
            <a:rPr lang="fa-IR" sz="1800" dirty="0" smtClean="0">
              <a:solidFill>
                <a:srgbClr val="071047"/>
              </a:solidFill>
              <a:cs typeface="B Titr" panose="00000700000000000000" pitchFamily="2" charset="-78"/>
            </a:rPr>
            <a:t>خرید ساختمان جدید</a:t>
          </a:r>
          <a:r>
            <a:rPr lang="en-US" sz="1800" dirty="0" smtClean="0">
              <a:solidFill>
                <a:srgbClr val="071047"/>
              </a:solidFill>
              <a:latin typeface="Arial Black" panose="020B0A04020102020204" pitchFamily="34" charset="0"/>
              <a:cs typeface="B Titr" panose="00000700000000000000" pitchFamily="2" charset="-78"/>
            </a:rPr>
            <a:t>PACT</a:t>
          </a:r>
          <a:r>
            <a:rPr lang="en-US" sz="1300" dirty="0" smtClean="0">
              <a:solidFill>
                <a:schemeClr val="bg1"/>
              </a:solidFill>
              <a:cs typeface="B Titr" panose="00000700000000000000" pitchFamily="2" charset="-78"/>
            </a:rPr>
            <a:t> </a:t>
          </a:r>
          <a:r>
            <a:rPr lang="fa-IR" sz="1300" dirty="0" smtClean="0">
              <a:solidFill>
                <a:schemeClr val="bg1"/>
              </a:solidFill>
              <a:cs typeface="B Titr" panose="00000700000000000000" pitchFamily="2" charset="-78"/>
            </a:rPr>
            <a:t>  </a:t>
          </a:r>
          <a:r>
            <a:rPr lang="fa-IR" sz="1300" dirty="0" smtClean="0"/>
            <a:t> </a:t>
          </a:r>
          <a:endParaRPr lang="fa-IR" sz="1300" dirty="0"/>
        </a:p>
      </dgm:t>
    </dgm:pt>
    <dgm:pt modelId="{D7AC88C4-39A8-482A-A64D-B2986709A7FE}" type="parTrans" cxnId="{7426067E-17A8-4EC0-8536-B32B01987739}">
      <dgm:prSet/>
      <dgm:spPr/>
      <dgm:t>
        <a:bodyPr/>
        <a:lstStyle/>
        <a:p>
          <a:pPr rtl="1"/>
          <a:endParaRPr lang="fa-IR"/>
        </a:p>
      </dgm:t>
    </dgm:pt>
    <dgm:pt modelId="{D43D4F45-A5E4-4AC7-86C0-5CB64BC52024}" type="sibTrans" cxnId="{7426067E-17A8-4EC0-8536-B32B01987739}">
      <dgm:prSet/>
      <dgm:spPr/>
      <dgm:t>
        <a:bodyPr/>
        <a:lstStyle/>
        <a:p>
          <a:pPr rtl="1"/>
          <a:endParaRPr lang="fa-IR"/>
        </a:p>
      </dgm:t>
    </dgm:pt>
    <dgm:pt modelId="{D69E8D11-2162-4606-84D5-E90B2ECE0BA7}" type="pres">
      <dgm:prSet presAssocID="{AEDAE0EA-D22A-4738-8A9D-681F2BBEDF6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D083C76-E370-48EB-87D2-6EBC97762DA6}" type="pres">
      <dgm:prSet presAssocID="{25339A89-A610-432F-88F0-DE63C91C814D}" presName="singleCycle" presStyleCnt="0"/>
      <dgm:spPr/>
    </dgm:pt>
    <dgm:pt modelId="{99DAA119-7082-4E35-A563-F7B7EF5445FB}" type="pres">
      <dgm:prSet presAssocID="{25339A89-A610-432F-88F0-DE63C91C814D}" presName="singleCenter" presStyleLbl="node1" presStyleIdx="0" presStyleCnt="4" custScaleX="149573" custScaleY="128105" custLinFactNeighborX="-695" custLinFactNeighborY="-30595">
        <dgm:presLayoutVars>
          <dgm:chMax val="7"/>
          <dgm:chPref val="7"/>
        </dgm:presLayoutVars>
      </dgm:prSet>
      <dgm:spPr/>
      <dgm:t>
        <a:bodyPr/>
        <a:lstStyle/>
        <a:p>
          <a:pPr rtl="1"/>
          <a:endParaRPr lang="fa-IR"/>
        </a:p>
      </dgm:t>
    </dgm:pt>
    <dgm:pt modelId="{A911B9C8-3002-4AEA-995E-4CB1B338C766}" type="pres">
      <dgm:prSet presAssocID="{2C5FAD40-E3B8-44E2-B964-98E396CB5798}" presName="Name56" presStyleLbl="parChTrans1D2" presStyleIdx="0" presStyleCnt="3"/>
      <dgm:spPr/>
    </dgm:pt>
    <dgm:pt modelId="{EFA9B131-9C06-4D25-BBA4-A345537C1DBF}" type="pres">
      <dgm:prSet presAssocID="{158D1384-3699-4C63-978B-54863953E198}" presName="text0" presStyleLbl="node1" presStyleIdx="1" presStyleCnt="4" custScaleX="165666" custRadScaleRad="37895" custRadScaleInc="-295214">
        <dgm:presLayoutVars>
          <dgm:bulletEnabled val="1"/>
        </dgm:presLayoutVars>
      </dgm:prSet>
      <dgm:spPr/>
    </dgm:pt>
    <dgm:pt modelId="{592317EF-1A5F-4FBC-AA75-FCA55317F09C}" type="pres">
      <dgm:prSet presAssocID="{9E289E51-3EA4-466A-B722-7B50E97F5984}" presName="Name56" presStyleLbl="parChTrans1D2" presStyleIdx="1" presStyleCnt="3"/>
      <dgm:spPr/>
    </dgm:pt>
    <dgm:pt modelId="{6514AF13-65A9-485A-BB2B-1ED6940FB339}" type="pres">
      <dgm:prSet presAssocID="{CDA9F8AE-9907-4215-BD9F-2091FC484411}" presName="text0" presStyleLbl="node1" presStyleIdx="2" presStyleCnt="4" custScaleX="162231" custRadScaleRad="105588" custRadScaleInc="-32672">
        <dgm:presLayoutVars>
          <dgm:bulletEnabled val="1"/>
        </dgm:presLayoutVars>
      </dgm:prSet>
      <dgm:spPr/>
    </dgm:pt>
    <dgm:pt modelId="{AD8A36ED-E648-4C20-855C-8E523E45131A}" type="pres">
      <dgm:prSet presAssocID="{D7AC88C4-39A8-482A-A64D-B2986709A7FE}" presName="Name56" presStyleLbl="parChTrans1D2" presStyleIdx="2" presStyleCnt="3"/>
      <dgm:spPr/>
    </dgm:pt>
    <dgm:pt modelId="{41E3CC9B-7BEE-44AA-A100-DFD77CF65C84}" type="pres">
      <dgm:prSet presAssocID="{FC32B041-7611-4798-B702-4F35B203AB6E}" presName="text0" presStyleLbl="node1" presStyleIdx="3" presStyleCnt="4" custScaleX="157578" custRadScaleRad="103259" custRadScaleInc="348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E0B727F6-98A6-40BC-815C-A2A7CBF34379}" srcId="{25339A89-A610-432F-88F0-DE63C91C814D}" destId="{158D1384-3699-4C63-978B-54863953E198}" srcOrd="0" destOrd="0" parTransId="{2C5FAD40-E3B8-44E2-B964-98E396CB5798}" sibTransId="{47977C37-CBC2-4D8D-AFA1-8B0BD253708B}"/>
    <dgm:cxn modelId="{7233570D-832C-4D22-BE17-54C9BC6CC83B}" srcId="{AEDAE0EA-D22A-4738-8A9D-681F2BBEDF6B}" destId="{25339A89-A610-432F-88F0-DE63C91C814D}" srcOrd="0" destOrd="0" parTransId="{CF6E491D-49A0-47F5-8A47-73C32B62DBAB}" sibTransId="{4589758F-0806-46BD-9D5F-E60D53B6A409}"/>
    <dgm:cxn modelId="{CAB9F134-39EF-4F7F-B04A-5D69CE50280D}" type="presOf" srcId="{25339A89-A610-432F-88F0-DE63C91C814D}" destId="{99DAA119-7082-4E35-A563-F7B7EF5445FB}" srcOrd="0" destOrd="0" presId="urn:microsoft.com/office/officeart/2008/layout/RadialCluster"/>
    <dgm:cxn modelId="{7426067E-17A8-4EC0-8536-B32B01987739}" srcId="{25339A89-A610-432F-88F0-DE63C91C814D}" destId="{FC32B041-7611-4798-B702-4F35B203AB6E}" srcOrd="2" destOrd="0" parTransId="{D7AC88C4-39A8-482A-A64D-B2986709A7FE}" sibTransId="{D43D4F45-A5E4-4AC7-86C0-5CB64BC52024}"/>
    <dgm:cxn modelId="{998E0592-FA5F-49D3-9051-C22B7494DB0A}" type="presOf" srcId="{AEDAE0EA-D22A-4738-8A9D-681F2BBEDF6B}" destId="{D69E8D11-2162-4606-84D5-E90B2ECE0BA7}" srcOrd="0" destOrd="0" presId="urn:microsoft.com/office/officeart/2008/layout/RadialCluster"/>
    <dgm:cxn modelId="{5C8D7D89-2438-4D0E-BD43-D979D1FBCF4F}" type="presOf" srcId="{158D1384-3699-4C63-978B-54863953E198}" destId="{EFA9B131-9C06-4D25-BBA4-A345537C1DBF}" srcOrd="0" destOrd="0" presId="urn:microsoft.com/office/officeart/2008/layout/RadialCluster"/>
    <dgm:cxn modelId="{2D876372-6EE7-48A6-82D8-E0434D42EE05}" type="presOf" srcId="{D7AC88C4-39A8-482A-A64D-B2986709A7FE}" destId="{AD8A36ED-E648-4C20-855C-8E523E45131A}" srcOrd="0" destOrd="0" presId="urn:microsoft.com/office/officeart/2008/layout/RadialCluster"/>
    <dgm:cxn modelId="{4BA37C48-A750-4408-A064-04BE1393E08B}" srcId="{25339A89-A610-432F-88F0-DE63C91C814D}" destId="{CDA9F8AE-9907-4215-BD9F-2091FC484411}" srcOrd="1" destOrd="0" parTransId="{9E289E51-3EA4-466A-B722-7B50E97F5984}" sibTransId="{77DA06BD-CB7C-4E29-9556-F8A1DCA9AC83}"/>
    <dgm:cxn modelId="{02676AA3-4E00-4050-8C31-FC470B9E126B}" type="presOf" srcId="{FC32B041-7611-4798-B702-4F35B203AB6E}" destId="{41E3CC9B-7BEE-44AA-A100-DFD77CF65C84}" srcOrd="0" destOrd="0" presId="urn:microsoft.com/office/officeart/2008/layout/RadialCluster"/>
    <dgm:cxn modelId="{36ACEC8A-F0E9-4D4B-8ED5-6C4FF95F0BB7}" type="presOf" srcId="{CDA9F8AE-9907-4215-BD9F-2091FC484411}" destId="{6514AF13-65A9-485A-BB2B-1ED6940FB339}" srcOrd="0" destOrd="0" presId="urn:microsoft.com/office/officeart/2008/layout/RadialCluster"/>
    <dgm:cxn modelId="{8B206296-D7B0-403B-A3F0-15F34A337B8A}" type="presOf" srcId="{2C5FAD40-E3B8-44E2-B964-98E396CB5798}" destId="{A911B9C8-3002-4AEA-995E-4CB1B338C766}" srcOrd="0" destOrd="0" presId="urn:microsoft.com/office/officeart/2008/layout/RadialCluster"/>
    <dgm:cxn modelId="{A735D481-28F6-4534-A26A-6196CC2F47F1}" type="presOf" srcId="{9E289E51-3EA4-466A-B722-7B50E97F5984}" destId="{592317EF-1A5F-4FBC-AA75-FCA55317F09C}" srcOrd="0" destOrd="0" presId="urn:microsoft.com/office/officeart/2008/layout/RadialCluster"/>
    <dgm:cxn modelId="{C8EA5BAE-656B-4430-A25B-ACAB8281BA7E}" type="presParOf" srcId="{D69E8D11-2162-4606-84D5-E90B2ECE0BA7}" destId="{6D083C76-E370-48EB-87D2-6EBC97762DA6}" srcOrd="0" destOrd="0" presId="urn:microsoft.com/office/officeart/2008/layout/RadialCluster"/>
    <dgm:cxn modelId="{17F73B10-30CE-4D3F-89E6-CF7530323727}" type="presParOf" srcId="{6D083C76-E370-48EB-87D2-6EBC97762DA6}" destId="{99DAA119-7082-4E35-A563-F7B7EF5445FB}" srcOrd="0" destOrd="0" presId="urn:microsoft.com/office/officeart/2008/layout/RadialCluster"/>
    <dgm:cxn modelId="{7ED06C00-5B7D-49E6-BBB1-A737B946260C}" type="presParOf" srcId="{6D083C76-E370-48EB-87D2-6EBC97762DA6}" destId="{A911B9C8-3002-4AEA-995E-4CB1B338C766}" srcOrd="1" destOrd="0" presId="urn:microsoft.com/office/officeart/2008/layout/RadialCluster"/>
    <dgm:cxn modelId="{12153F9D-A53B-44E5-B6FE-3F5E2157E3E6}" type="presParOf" srcId="{6D083C76-E370-48EB-87D2-6EBC97762DA6}" destId="{EFA9B131-9C06-4D25-BBA4-A345537C1DBF}" srcOrd="2" destOrd="0" presId="urn:microsoft.com/office/officeart/2008/layout/RadialCluster"/>
    <dgm:cxn modelId="{F8F6C802-72A3-4BE5-A9EB-5C66A0DE7079}" type="presParOf" srcId="{6D083C76-E370-48EB-87D2-6EBC97762DA6}" destId="{592317EF-1A5F-4FBC-AA75-FCA55317F09C}" srcOrd="3" destOrd="0" presId="urn:microsoft.com/office/officeart/2008/layout/RadialCluster"/>
    <dgm:cxn modelId="{98434A86-B320-41C3-A5A6-EEB820B9B5D4}" type="presParOf" srcId="{6D083C76-E370-48EB-87D2-6EBC97762DA6}" destId="{6514AF13-65A9-485A-BB2B-1ED6940FB339}" srcOrd="4" destOrd="0" presId="urn:microsoft.com/office/officeart/2008/layout/RadialCluster"/>
    <dgm:cxn modelId="{4BFDE113-710B-4EA1-AECE-200803935513}" type="presParOf" srcId="{6D083C76-E370-48EB-87D2-6EBC97762DA6}" destId="{AD8A36ED-E648-4C20-855C-8E523E45131A}" srcOrd="5" destOrd="0" presId="urn:microsoft.com/office/officeart/2008/layout/RadialCluster"/>
    <dgm:cxn modelId="{906B5426-9634-4C79-A10C-6000DEC43CE4}" type="presParOf" srcId="{6D083C76-E370-48EB-87D2-6EBC97762DA6}" destId="{41E3CC9B-7BEE-44AA-A100-DFD77CF65C84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AA119-7082-4E35-A563-F7B7EF5445FB}">
      <dsp:nvSpPr>
        <dsp:cNvPr id="0" name=""/>
        <dsp:cNvSpPr/>
      </dsp:nvSpPr>
      <dsp:spPr>
        <a:xfrm>
          <a:off x="2970348" y="751487"/>
          <a:ext cx="2391040" cy="20478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6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a-IR" sz="1800" kern="1200" dirty="0" smtClean="0">
            <a:cs typeface="B Titr" panose="00000700000000000000" pitchFamily="2" charset="-78"/>
          </a:endParaRPr>
        </a:p>
        <a:p>
          <a:pPr marL="0" marR="0" lvl="0" indent="0" algn="ctr" defTabSz="914400" rtl="1" eaLnBrk="1" fontAlgn="auto" latinLnBrk="0" hangingPunct="1">
            <a:lnSpc>
              <a:spcPct val="6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فروش ساختمان</a:t>
          </a: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rPr>
            <a:t>PACT</a:t>
          </a:r>
          <a:r>
            <a:rPr lang="en-US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 </a:t>
          </a: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+</a:t>
          </a: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منابع داخلی گروه</a:t>
          </a: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+</a:t>
          </a: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</a:pPr>
          <a:r>
            <a:rPr lang="fa-IR" sz="2000" kern="1200" dirty="0" smtClean="0">
              <a:solidFill>
                <a:srgbClr val="FFC000"/>
              </a:solidFill>
              <a:cs typeface="B Titr" panose="00000700000000000000" pitchFamily="2" charset="-78"/>
            </a:rPr>
            <a:t>تسهیلات بانکی</a:t>
          </a:r>
          <a:endParaRPr lang="fa-IR" sz="2000" kern="1200" dirty="0" smtClean="0">
            <a:solidFill>
              <a:srgbClr val="FFC000"/>
            </a:solidFill>
            <a:cs typeface="B Titr" panose="00000700000000000000" pitchFamily="2" charset="-78"/>
          </a:endParaRPr>
        </a:p>
        <a:p>
          <a:pPr lvl="0" algn="ctr" defTabSz="1244600" rtl="1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endParaRPr lang="fa-IR" sz="2100" kern="1200" dirty="0"/>
        </a:p>
      </dsp:txBody>
      <dsp:txXfrm>
        <a:off x="3070316" y="851455"/>
        <a:ext cx="2191104" cy="1847921"/>
      </dsp:txXfrm>
    </dsp:sp>
    <dsp:sp modelId="{A911B9C8-3002-4AEA-995E-4CB1B338C766}">
      <dsp:nvSpPr>
        <dsp:cNvPr id="0" name=""/>
        <dsp:cNvSpPr/>
      </dsp:nvSpPr>
      <dsp:spPr>
        <a:xfrm rot="5417649">
          <a:off x="3721838" y="3235871"/>
          <a:ext cx="8730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306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9B131-9C06-4D25-BBA4-A345537C1DBF}">
      <dsp:nvSpPr>
        <dsp:cNvPr id="0" name=""/>
        <dsp:cNvSpPr/>
      </dsp:nvSpPr>
      <dsp:spPr>
        <a:xfrm>
          <a:off x="3266199" y="3672397"/>
          <a:ext cx="1774360" cy="107104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a-IR" sz="1800" kern="1200" dirty="0" smtClean="0">
              <a:solidFill>
                <a:srgbClr val="071047"/>
              </a:solidFill>
              <a:cs typeface="B Titr" panose="00000700000000000000" pitchFamily="2" charset="-78"/>
            </a:rPr>
            <a:t>سپرده‌گذاری 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a-IR" sz="1800" kern="1200" dirty="0" smtClean="0">
              <a:solidFill>
                <a:srgbClr val="071047"/>
              </a:solidFill>
              <a:cs typeface="B Titr" panose="00000700000000000000" pitchFamily="2" charset="-78"/>
            </a:rPr>
            <a:t>منابع مازاد</a:t>
          </a:r>
          <a:endParaRPr lang="fa-IR" sz="1800" kern="1200" dirty="0">
            <a:solidFill>
              <a:srgbClr val="071047"/>
            </a:solidFill>
            <a:cs typeface="B Titr" panose="00000700000000000000" pitchFamily="2" charset="-78"/>
          </a:endParaRPr>
        </a:p>
      </dsp:txBody>
      <dsp:txXfrm>
        <a:off x="3318483" y="3724681"/>
        <a:ext cx="1669792" cy="966478"/>
      </dsp:txXfrm>
    </dsp:sp>
    <dsp:sp modelId="{592317EF-1A5F-4FBC-AA75-FCA55317F09C}">
      <dsp:nvSpPr>
        <dsp:cNvPr id="0" name=""/>
        <dsp:cNvSpPr/>
      </dsp:nvSpPr>
      <dsp:spPr>
        <a:xfrm rot="2239448">
          <a:off x="5272921" y="2948889"/>
          <a:ext cx="8640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40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4AF13-65A9-485A-BB2B-1ED6940FB339}">
      <dsp:nvSpPr>
        <dsp:cNvPr id="0" name=""/>
        <dsp:cNvSpPr/>
      </dsp:nvSpPr>
      <dsp:spPr>
        <a:xfrm>
          <a:off x="5882041" y="3210824"/>
          <a:ext cx="1737570" cy="107104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solidFill>
                <a:srgbClr val="071047"/>
              </a:solidFill>
              <a:cs typeface="B Titr" panose="00000700000000000000" pitchFamily="2" charset="-78"/>
            </a:rPr>
            <a:t>خرید آپارتمان انجمن</a:t>
          </a:r>
          <a:endParaRPr lang="fa-IR" sz="1800" kern="1200" dirty="0">
            <a:solidFill>
              <a:srgbClr val="071047"/>
            </a:solidFill>
            <a:cs typeface="B Titr" panose="00000700000000000000" pitchFamily="2" charset="-78"/>
          </a:endParaRPr>
        </a:p>
      </dsp:txBody>
      <dsp:txXfrm>
        <a:off x="5934325" y="3263108"/>
        <a:ext cx="1633002" cy="966478"/>
      </dsp:txXfrm>
    </dsp:sp>
    <dsp:sp modelId="{AD8A36ED-E648-4C20-855C-8E523E45131A}">
      <dsp:nvSpPr>
        <dsp:cNvPr id="0" name=""/>
        <dsp:cNvSpPr/>
      </dsp:nvSpPr>
      <dsp:spPr>
        <a:xfrm rot="8543853">
          <a:off x="2314861" y="2919333"/>
          <a:ext cx="731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146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3CC9B-7BEE-44AA-A100-DFD77CF65C84}">
      <dsp:nvSpPr>
        <dsp:cNvPr id="0" name=""/>
        <dsp:cNvSpPr/>
      </dsp:nvSpPr>
      <dsp:spPr>
        <a:xfrm>
          <a:off x="851639" y="3142495"/>
          <a:ext cx="1687734" cy="107104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solidFill>
                <a:srgbClr val="071047"/>
              </a:solidFill>
              <a:cs typeface="B Titr" panose="00000700000000000000" pitchFamily="2" charset="-78"/>
            </a:rPr>
            <a:t>خرید ساختمان جدید</a:t>
          </a:r>
          <a:r>
            <a:rPr lang="en-US" sz="1800" kern="1200" dirty="0" smtClean="0">
              <a:solidFill>
                <a:srgbClr val="071047"/>
              </a:solidFill>
              <a:latin typeface="Arial Black" panose="020B0A04020102020204" pitchFamily="34" charset="0"/>
              <a:cs typeface="B Titr" panose="00000700000000000000" pitchFamily="2" charset="-78"/>
            </a:rPr>
            <a:t>PACT</a:t>
          </a:r>
          <a:r>
            <a:rPr lang="en-US" sz="1300" kern="1200" dirty="0" smtClean="0">
              <a:solidFill>
                <a:schemeClr val="bg1"/>
              </a:solidFill>
              <a:cs typeface="B Titr" panose="00000700000000000000" pitchFamily="2" charset="-78"/>
            </a:rPr>
            <a:t> </a:t>
          </a:r>
          <a:r>
            <a:rPr lang="fa-IR" sz="1300" kern="1200" dirty="0" smtClean="0">
              <a:solidFill>
                <a:schemeClr val="bg1"/>
              </a:solidFill>
              <a:cs typeface="B Titr" panose="00000700000000000000" pitchFamily="2" charset="-78"/>
            </a:rPr>
            <a:t>  </a:t>
          </a:r>
          <a:r>
            <a:rPr lang="fa-IR" sz="1300" kern="1200" dirty="0" smtClean="0"/>
            <a:t> </a:t>
          </a:r>
          <a:endParaRPr lang="fa-IR" sz="1300" kern="1200" dirty="0"/>
        </a:p>
      </dsp:txBody>
      <dsp:txXfrm>
        <a:off x="903923" y="3194779"/>
        <a:ext cx="1583166" cy="966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9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0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1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0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1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697A9-DB5A-45FF-A171-0741F9603B80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F2673-C973-4551-A524-435E9DB5D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60" y="1022890"/>
            <a:ext cx="6336704" cy="553616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دوره سه ساله منتهی به شهریور 1397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84084" y="494616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46430"/>
            <a:ext cx="68268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تصویب «آیین</a:t>
            </a:r>
            <a:r>
              <a:rPr lang="fa-I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‎نامه چگونگی تشکیل وظایف کارگروه‎ها</a:t>
            </a:r>
            <a:r>
              <a:rPr lang="fa-I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»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راه‎اندازی هفت کارگروه:</a:t>
            </a:r>
            <a:endParaRPr lang="fa-I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پذیرش </a:t>
            </a: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آزمون </a:t>
            </a: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اعضاء</a:t>
            </a:r>
            <a:endParaRPr lang="fa-I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</a:t>
            </a: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آموزش </a:t>
            </a: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حرفه‎</a:t>
            </a: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ای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پژوهش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همایش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انتشارات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روابط </a:t>
            </a: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عمومی و امور بین‎</a:t>
            </a: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الملل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 مقررات </a:t>
            </a: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</a:t>
            </a:r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رهنمودها</a:t>
            </a:r>
            <a:endParaRPr lang="fa-I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80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02490"/>
            <a:ext cx="8920224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تعداد اعضای انجمن: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 8618 نفر  (</a:t>
            </a:r>
            <a:r>
              <a:rPr lang="fa-IR" sz="1400" dirty="0">
                <a:solidFill>
                  <a:schemeClr val="bg1"/>
                </a:solidFill>
                <a:cs typeface="B Titr" panose="00000700000000000000" pitchFamily="2" charset="-78"/>
              </a:rPr>
              <a:t>پذیرش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700 عضو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جدید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) - </a:t>
            </a:r>
            <a:r>
              <a:rPr lang="fa-IR" sz="1400" dirty="0">
                <a:solidFill>
                  <a:schemeClr val="bg1"/>
                </a:solidFill>
                <a:cs typeface="B Titr" panose="00000700000000000000" pitchFamily="2" charset="-78"/>
              </a:rPr>
              <a:t>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تعداد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حسابداران مستقل:   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601 نفر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(پذیرش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20 حسابدار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مستقل جدید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)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آغاز پذیرش اعضای خبره در دو شاخه تخصصی: «حسابدار مدیریت خبره(</a:t>
            </a:r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CMA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)» و «حسابدار مالی خبره(</a:t>
            </a:r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CFA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)»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اصلاحات ساختاری بنیادی در منابع گروه انجمن (فروش ساختمان قبلی </a:t>
            </a:r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، خرید آپارتمان انجمن، خرید ساختمان جدید </a:t>
            </a:r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)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افتتاح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شعبه اصفهان </a:t>
            </a:r>
            <a:r>
              <a:rPr lang="en-US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 در نخستین روز سال مالی مورد گزارش، 1 مهر 1395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دریافت گواهینامه سازمان اداری و استخدامی کشور برای برگزاری دوره‌های آموزشی مورد تایید دستگاه‌های دولتی و دریافت گواهینامه معتبر بین‌المللی شریک آموزشی انجمن حسابداران خبره انگلستان و ولز (</a:t>
            </a:r>
            <a:r>
              <a:rPr lang="en-US" sz="14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ICAEW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) توسط </a:t>
            </a:r>
            <a:r>
              <a:rPr lang="en-US" sz="14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endParaRPr lang="fa-IR" sz="1400" dirty="0" smtClean="0">
              <a:solidFill>
                <a:prstClr val="white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توسعه مجموعه وبگاه‎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های گروه انجمن (انجمن – حسابدار </a:t>
            </a:r>
            <a:r>
              <a:rPr lang="fa-IR" sz="14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– </a:t>
            </a:r>
            <a:r>
              <a:rPr lang="en-US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)؛ 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و حضور فعال 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در 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شبکه‎های </a:t>
            </a: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اجتماعی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راه‌اندازی انتشارات انجمن با هدف تولید منابع کاربردی غیردانشگاهی</a:t>
            </a:r>
            <a:endParaRPr lang="fa-IR" sz="1400" dirty="0">
              <a:solidFill>
                <a:prstClr val="white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7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برگزاری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38امین همایش: پیاده‌سازی </a:t>
            </a:r>
            <a:r>
              <a:rPr lang="en-US" sz="1400" dirty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IFRS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 در شبکه بانکی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کشور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،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 23 آذر 1395، دانشکده مدیریت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برگزاری 39امین همایش: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پیاده‌سازی </a:t>
            </a:r>
            <a:r>
              <a:rPr lang="en-US" sz="1400" dirty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IFRS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در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صنعت بیمه کشور، 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8 شهریور 1396،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دانشکده 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مدیریت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برگزاری جشن چهل‌سالگی مجله حسابدار همزمان با آیین گرامیداشت روز حسابدار، 23آذر 1395، دانشکده مدیریت</a:t>
            </a:r>
          </a:p>
          <a:p>
            <a:pPr marL="285750" lvl="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آیین ویژه معرفی نخستین گروه حسابداران مدیریت خبره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همزمان با آیین گرامیداشت روز حسابدار، 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26 آذر 1396، هتل استقلال</a:t>
            </a:r>
            <a:endParaRPr lang="fa-IR" sz="1600" dirty="0" smtClean="0">
              <a:solidFill>
                <a:srgbClr val="FFC000"/>
              </a:solidFill>
              <a:cs typeface="B Titr" panose="00000700000000000000" pitchFamily="2" charset="-78"/>
            </a:endParaRPr>
          </a:p>
          <a:p>
            <a:pPr marL="285750" lvl="0" indent="-285750" algn="r" rtl="1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برگزاری مجموعه همایش‌های </a:t>
            </a:r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آشنایی 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با دوره‌های آمادگی برای شرکت در آزمون‌های عضویت در انجمن‌های حرفه‌ای بین‌المللی (</a:t>
            </a:r>
            <a:r>
              <a:rPr lang="en-US" sz="1400" b="1" dirty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ACCA-CIMA-ICAEW</a:t>
            </a:r>
            <a:r>
              <a:rPr lang="fa-IR" sz="1400" dirty="0" smtClean="0">
                <a:solidFill>
                  <a:srgbClr val="FFC000"/>
                </a:solidFill>
                <a:cs typeface="B Titr" panose="00000700000000000000" pitchFamily="2" charset="-78"/>
              </a:rPr>
              <a:t>) توسط </a:t>
            </a:r>
            <a:r>
              <a:rPr lang="en-US" sz="1400" b="1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1400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 در دانشگاه‌های تهران و شهرهای دیگر</a:t>
            </a:r>
            <a:endParaRPr lang="fa-IR" sz="6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انتشار  </a:t>
            </a: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10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شماره مجله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حسابدار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حضور 939 14 دانشجو/کلاس </a:t>
            </a:r>
            <a:r>
              <a:rPr lang="fa-IR" sz="1400" dirty="0" smtClean="0">
                <a:solidFill>
                  <a:schemeClr val="bg1"/>
                </a:solidFill>
                <a:cs typeface="B Titr" panose="00000700000000000000" pitchFamily="2" charset="-78"/>
              </a:rPr>
              <a:t>در دوره‎های آموزشی 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endParaRPr lang="fa-I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92544" y="482410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عملکرد سال گذشته در یک نگاه: 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9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672"/>
            <a:ext cx="6400800" cy="553616"/>
          </a:xfrm>
        </p:spPr>
        <p:txBody>
          <a:bodyPr>
            <a:normAutofit/>
          </a:bodyPr>
          <a:lstStyle/>
          <a:p>
            <a:pPr rtl="1"/>
            <a:r>
              <a:rPr lang="fa-IR" sz="2800" dirty="0" smtClean="0">
                <a:solidFill>
                  <a:srgbClr val="FFC000"/>
                </a:solidFill>
                <a:cs typeface="B Titr" panose="00000700000000000000" pitchFamily="2" charset="-78"/>
              </a:rPr>
              <a:t>انجمنی به گستردگی ایران‎زمین</a:t>
            </a:r>
            <a:endParaRPr lang="en-US" sz="28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6" y="1137317"/>
            <a:ext cx="6905107" cy="594928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2348880"/>
            <a:ext cx="1853344" cy="3672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r>
              <a:rPr lang="fa-IR" sz="2400" dirty="0" smtClean="0">
                <a:solidFill>
                  <a:srgbClr val="00B050"/>
                </a:solidFill>
                <a:cs typeface="B Titr" panose="00000700000000000000" pitchFamily="2" charset="-78"/>
              </a:rPr>
              <a:t>با </a:t>
            </a:r>
          </a:p>
          <a:p>
            <a:pPr algn="l" rtl="1"/>
            <a:r>
              <a:rPr lang="fa-IR" sz="2400" dirty="0" smtClean="0">
                <a:solidFill>
                  <a:srgbClr val="00B050"/>
                </a:solidFill>
                <a:cs typeface="B Titr" panose="00000700000000000000" pitchFamily="2" charset="-78"/>
              </a:rPr>
              <a:t>8618 عضو</a:t>
            </a:r>
          </a:p>
          <a:p>
            <a:pPr algn="l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از همه</a:t>
            </a:r>
          </a:p>
          <a:p>
            <a:pPr algn="l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استان‌های</a:t>
            </a:r>
          </a:p>
          <a:p>
            <a:pPr algn="l" rtl="1"/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ایران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28184" y="2348880"/>
            <a:ext cx="2736304" cy="450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 smtClean="0">
                <a:solidFill>
                  <a:srgbClr val="00B050"/>
                </a:solidFill>
                <a:cs typeface="B Titr" panose="00000700000000000000" pitchFamily="2" charset="-78"/>
              </a:rPr>
              <a:t>استان‌های با</a:t>
            </a:r>
          </a:p>
          <a:p>
            <a:pPr algn="r" rtl="1"/>
            <a:r>
              <a:rPr lang="fa-IR" sz="2000" dirty="0" smtClean="0">
                <a:solidFill>
                  <a:srgbClr val="00B050"/>
                </a:solidFill>
                <a:cs typeface="B Titr" panose="00000700000000000000" pitchFamily="2" charset="-78"/>
              </a:rPr>
              <a:t>بیش از 200 عضو:</a:t>
            </a:r>
          </a:p>
          <a:p>
            <a:pPr marL="233363" indent="-173038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rgbClr val="00B050"/>
                </a:solidFill>
                <a:cs typeface="B Titr" panose="00000700000000000000" pitchFamily="2" charset="-78"/>
              </a:rPr>
              <a:t>تهران (6335)</a:t>
            </a:r>
          </a:p>
          <a:p>
            <a:pPr marL="233363" indent="-173038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bg1"/>
                </a:solidFill>
                <a:cs typeface="B Titr" panose="00000700000000000000" pitchFamily="2" charset="-78"/>
              </a:rPr>
              <a:t>اصفهان (323)</a:t>
            </a:r>
          </a:p>
          <a:p>
            <a:pPr marL="233363" indent="-173038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chemeClr val="bg1"/>
                </a:solidFill>
                <a:cs typeface="B Titr" panose="00000700000000000000" pitchFamily="2" charset="-78"/>
              </a:rPr>
              <a:t>خراسان رضوی</a:t>
            </a:r>
          </a:p>
          <a:p>
            <a:pPr marL="228600" algn="r" rtl="1"/>
            <a:r>
              <a:rPr lang="fa-IR" sz="2000" dirty="0" smtClean="0">
                <a:solidFill>
                  <a:schemeClr val="bg1"/>
                </a:solidFill>
                <a:cs typeface="B Titr" panose="00000700000000000000" pitchFamily="2" charset="-78"/>
              </a:rPr>
              <a:t>(278)</a:t>
            </a:r>
          </a:p>
          <a:p>
            <a:pPr marL="233363" indent="-173038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البرز (224)</a:t>
            </a:r>
          </a:p>
          <a:p>
            <a:pPr marL="233363" indent="-173038" algn="r" rtl="1">
              <a:buFont typeface="Arial" panose="020B0604020202020204" pitchFamily="34" charset="0"/>
              <a:buChar char="•"/>
            </a:pPr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آذربایجان شرقی</a:t>
            </a:r>
          </a:p>
          <a:p>
            <a:pPr marL="228600" algn="r" rtl="1"/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(210)</a:t>
            </a:r>
            <a:endParaRPr lang="fa-IR" sz="20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94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1947037"/>
            <a:ext cx="9144000" cy="491778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rot="16200000">
            <a:off x="8477986" y="1271084"/>
            <a:ext cx="400184" cy="971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 rot="20484694">
            <a:off x="-443885" y="2951027"/>
            <a:ext cx="9031551" cy="504056"/>
          </a:xfrm>
        </p:spPr>
        <p:txBody>
          <a:bodyPr>
            <a:normAutofit fontScale="85000" lnSpcReduction="10000"/>
          </a:bodyPr>
          <a:lstStyle/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تعداد اعضای انجمن از سال 1388 تا کنون (طی هشت سال گذشته)بیش از دو برابر شده است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20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920879" cy="5661248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868144" y="1268760"/>
            <a:ext cx="2664296" cy="504056"/>
          </a:xfrm>
        </p:spPr>
        <p:txBody>
          <a:bodyPr>
            <a:normAutofit/>
          </a:bodyPr>
          <a:lstStyle/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180 نفر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14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424936" cy="55892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3356992"/>
            <a:ext cx="2664296" cy="2917988"/>
          </a:xfrm>
        </p:spPr>
        <p:txBody>
          <a:bodyPr>
            <a:normAutofit/>
          </a:bodyPr>
          <a:lstStyle/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ترکیب</a:t>
            </a:r>
          </a:p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تحصیلات</a:t>
            </a:r>
          </a:p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اعضاء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04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2" y="1484784"/>
            <a:ext cx="6634855" cy="53732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851" y="3140968"/>
            <a:ext cx="2664296" cy="2917988"/>
          </a:xfrm>
        </p:spPr>
        <p:txBody>
          <a:bodyPr>
            <a:normAutofit/>
          </a:bodyPr>
          <a:lstStyle/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ترکیب</a:t>
            </a:r>
          </a:p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جنسیتی</a:t>
            </a:r>
          </a:p>
          <a:p>
            <a:pPr rtl="1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اعضاء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28386" y="1593503"/>
            <a:ext cx="266429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7663 مرد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5536" y="1412776"/>
            <a:ext cx="266429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955 زن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660232" y="2097559"/>
            <a:ext cx="187220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89%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11560" y="1988840"/>
            <a:ext cx="172819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11%</a:t>
            </a:r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23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5949684"/>
            <a:ext cx="4752527" cy="647667"/>
          </a:xfrm>
        </p:spPr>
        <p:txBody>
          <a:bodyPr>
            <a:noAutofit/>
          </a:bodyPr>
          <a:lstStyle/>
          <a:p>
            <a:pPr rtl="1"/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اهمّ اقدامات سال گذشته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77" y="891277"/>
            <a:ext cx="5075446" cy="50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32418924"/>
              </p:ext>
            </p:extLst>
          </p:nvPr>
        </p:nvGraphicFramePr>
        <p:xfrm>
          <a:off x="395536" y="692696"/>
          <a:ext cx="842493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805264"/>
            <a:ext cx="6768752" cy="504056"/>
          </a:xfrm>
        </p:spPr>
        <p:txBody>
          <a:bodyPr>
            <a:noAutofit/>
          </a:bodyPr>
          <a:lstStyle/>
          <a:p>
            <a:pPr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اصلاحات ساختاری بنیادی در منابع گروه انجمن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68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8"/>
            <a:ext cx="9144000" cy="6861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2" y="1"/>
            <a:ext cx="9165712" cy="6854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40" y="578096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نخستین شورای عالی</a:t>
            </a:r>
          </a:p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انجمن حسابداران خبره ایران</a:t>
            </a:r>
          </a:p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دهه 1350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13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941168"/>
            <a:ext cx="5760640" cy="1913712"/>
          </a:xfrm>
        </p:spPr>
        <p:txBody>
          <a:bodyPr>
            <a:noAutofit/>
          </a:bodyPr>
          <a:lstStyle/>
          <a:p>
            <a:pPr lvl="0" rtl="1">
              <a:lnSpc>
                <a:spcPct val="150000"/>
              </a:lnSpc>
              <a:spcBef>
                <a:spcPts val="0"/>
              </a:spcBef>
            </a:pPr>
            <a:r>
              <a:rPr lang="fa-IR" sz="1800" dirty="0">
                <a:solidFill>
                  <a:prstClr val="white"/>
                </a:solidFill>
                <a:cs typeface="B Titr" panose="00000700000000000000" pitchFamily="2" charset="-78"/>
              </a:rPr>
              <a:t>آغاز پذیرش اعضای خبره در دو شاخه تخصصی</a:t>
            </a:r>
            <a:r>
              <a:rPr lang="fa-IR" sz="1800" dirty="0" smtClean="0">
                <a:solidFill>
                  <a:prstClr val="white"/>
                </a:solidFill>
                <a:cs typeface="B Titr" panose="00000700000000000000" pitchFamily="2" charset="-78"/>
              </a:rPr>
              <a:t>:</a:t>
            </a:r>
          </a:p>
          <a:p>
            <a:pPr lvl="0" rtl="1">
              <a:lnSpc>
                <a:spcPct val="150000"/>
              </a:lnSpc>
              <a:spcBef>
                <a:spcPts val="0"/>
              </a:spcBef>
            </a:pPr>
            <a:r>
              <a:rPr lang="fa-IR" sz="2400" dirty="0" smtClean="0">
                <a:solidFill>
                  <a:prstClr val="white"/>
                </a:solidFill>
                <a:cs typeface="B Titr" panose="00000700000000000000" pitchFamily="2" charset="-78"/>
              </a:rPr>
              <a:t>«</a:t>
            </a:r>
            <a:r>
              <a:rPr lang="fa-IR" sz="2400" dirty="0">
                <a:solidFill>
                  <a:prstClr val="white"/>
                </a:solidFill>
                <a:cs typeface="B Titr" panose="00000700000000000000" pitchFamily="2" charset="-78"/>
              </a:rPr>
              <a:t>حسابدار مدیریت </a:t>
            </a:r>
            <a:r>
              <a:rPr lang="fa-IR" sz="2400" dirty="0" smtClean="0">
                <a:solidFill>
                  <a:prstClr val="white"/>
                </a:solidFill>
                <a:cs typeface="B Titr" panose="00000700000000000000" pitchFamily="2" charset="-78"/>
              </a:rPr>
              <a:t>خبره (</a:t>
            </a:r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CMA</a:t>
            </a:r>
            <a:r>
              <a:rPr lang="fa-IR" sz="2400" dirty="0" smtClean="0">
                <a:solidFill>
                  <a:prstClr val="white"/>
                </a:solidFill>
                <a:cs typeface="B Titr" panose="00000700000000000000" pitchFamily="2" charset="-78"/>
              </a:rPr>
              <a:t>)»</a:t>
            </a:r>
          </a:p>
          <a:p>
            <a:pPr lvl="0" rtl="1">
              <a:lnSpc>
                <a:spcPct val="150000"/>
              </a:lnSpc>
              <a:spcBef>
                <a:spcPts val="0"/>
              </a:spcBef>
            </a:pPr>
            <a:r>
              <a:rPr lang="fa-IR" sz="2400" dirty="0" smtClean="0">
                <a:solidFill>
                  <a:prstClr val="white"/>
                </a:solidFill>
                <a:cs typeface="B Titr" panose="00000700000000000000" pitchFamily="2" charset="-78"/>
              </a:rPr>
              <a:t>و «حسابدار مـالی خبره (</a:t>
            </a:r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CFA</a:t>
            </a:r>
            <a:r>
              <a:rPr lang="fa-IR" sz="2400" dirty="0">
                <a:solidFill>
                  <a:prstClr val="white"/>
                </a:solidFill>
                <a:cs typeface="B Titr" panose="00000700000000000000" pitchFamily="2" charset="-78"/>
              </a:rPr>
              <a:t>)»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52" y="1329003"/>
            <a:ext cx="3671713" cy="3671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9" y="1236508"/>
            <a:ext cx="3882725" cy="38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532" y="476672"/>
            <a:ext cx="8136904" cy="553616"/>
          </a:xfrm>
        </p:spPr>
        <p:txBody>
          <a:bodyPr>
            <a:normAutofit lnSpcReduction="10000"/>
          </a:bodyPr>
          <a:lstStyle/>
          <a:p>
            <a:pPr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گردهمایی‎های حرفه‎</a:t>
            </a:r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ای انجمن</a:t>
            </a:r>
            <a:endParaRPr lang="en-US" sz="19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189" y="1869771"/>
            <a:ext cx="7632848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38امین همایش انجمن: 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پیاده‌سازی </a:t>
            </a:r>
            <a:r>
              <a:rPr lang="en-US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IFRS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در شبکه بانکی </a:t>
            </a: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کشور</a:t>
            </a:r>
          </a:p>
          <a:p>
            <a:pPr marL="1490663" algn="r" rtl="1">
              <a:lnSpc>
                <a:spcPct val="150000"/>
              </a:lnSpc>
              <a:spcAft>
                <a:spcPts val="1200"/>
              </a:spcAft>
            </a:pP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23 </a:t>
            </a:r>
            <a:r>
              <a:rPr lang="fa-IR" sz="1600" dirty="0">
                <a:solidFill>
                  <a:prstClr val="white"/>
                </a:solidFill>
                <a:cs typeface="B Titr" panose="00000700000000000000" pitchFamily="2" charset="-78"/>
              </a:rPr>
              <a:t>آذر 1395، دانشکده </a:t>
            </a: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مدیریت </a:t>
            </a:r>
            <a:r>
              <a:rPr lang="fa-IR" sz="1600" dirty="0" smtClean="0">
                <a:solidFill>
                  <a:srgbClr val="FFFF00"/>
                </a:solidFill>
                <a:cs typeface="B Titr" panose="00000700000000000000" pitchFamily="2" charset="-78"/>
              </a:rPr>
              <a:t>(با همکاری بانک مرکزی)</a:t>
            </a:r>
            <a:endParaRPr lang="fa-IR" sz="16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39امین همایش انجمن: 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پیاده‌سازی </a:t>
            </a:r>
            <a:r>
              <a:rPr lang="en-US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IFRS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در صنعت بیمه </a:t>
            </a: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کشور</a:t>
            </a:r>
          </a:p>
          <a:p>
            <a:pPr marL="1490663" algn="r" rtl="1">
              <a:lnSpc>
                <a:spcPct val="150000"/>
              </a:lnSpc>
              <a:spcAft>
                <a:spcPts val="1200"/>
              </a:spcAft>
            </a:pP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8 </a:t>
            </a:r>
            <a:r>
              <a:rPr lang="fa-IR" sz="1600" dirty="0">
                <a:solidFill>
                  <a:prstClr val="white"/>
                </a:solidFill>
                <a:cs typeface="B Titr" panose="00000700000000000000" pitchFamily="2" charset="-78"/>
              </a:rPr>
              <a:t>شهریور 1396، دانشکده </a:t>
            </a: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مدیریت </a:t>
            </a:r>
            <a:r>
              <a:rPr lang="fa-IR" sz="1600" dirty="0" smtClean="0">
                <a:solidFill>
                  <a:srgbClr val="FFFF00"/>
                </a:solidFill>
                <a:cs typeface="B Titr" panose="00000700000000000000" pitchFamily="2" charset="-78"/>
              </a:rPr>
              <a:t>(با همکاری بیمه مرکزی)</a:t>
            </a:r>
            <a:endParaRPr lang="fa-IR" sz="16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جشن 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چهل‌سالگی مجله حسابدار همزمان </a:t>
            </a: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با آیین گرامیداشت</a:t>
            </a:r>
          </a:p>
          <a:p>
            <a:pPr marL="288925" algn="r" rtl="1">
              <a:lnSpc>
                <a:spcPct val="150000"/>
              </a:lnSpc>
              <a:spcAft>
                <a:spcPts val="1200"/>
              </a:spcAft>
            </a:pPr>
            <a:r>
              <a:rPr lang="fa-IR" sz="2000" dirty="0" smtClean="0">
                <a:solidFill>
                  <a:prstClr val="white"/>
                </a:solidFill>
                <a:cs typeface="B Titr" panose="00000700000000000000" pitchFamily="2" charset="-78"/>
              </a:rPr>
              <a:t>روز حسابدار  </a:t>
            </a: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23آذر </a:t>
            </a:r>
            <a:r>
              <a:rPr lang="fa-IR" sz="1600" dirty="0">
                <a:solidFill>
                  <a:prstClr val="white"/>
                </a:solidFill>
                <a:cs typeface="B Titr" panose="00000700000000000000" pitchFamily="2" charset="-78"/>
              </a:rPr>
              <a:t>1395، دانشکده مدیریت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آیین ویژه معرفی نخستین گروه حسابداران مدیریت </a:t>
            </a: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خبره</a:t>
            </a:r>
          </a:p>
          <a:p>
            <a:pPr marL="288925" algn="r" rtl="1">
              <a:lnSpc>
                <a:spcPct val="150000"/>
              </a:lnSpc>
              <a:tabLst>
                <a:tab pos="60325" algn="l"/>
              </a:tabLst>
            </a:pP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همزمان </a:t>
            </a:r>
            <a:r>
              <a:rPr lang="fa-IR" sz="20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با آیین گرامیداشت روز </a:t>
            </a:r>
            <a:r>
              <a:rPr lang="fa-IR" sz="20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حسابدار</a:t>
            </a:r>
          </a:p>
          <a:p>
            <a:pPr marL="1490663" algn="r" rtl="1">
              <a:lnSpc>
                <a:spcPct val="150000"/>
              </a:lnSpc>
              <a:tabLst>
                <a:tab pos="60325" algn="l"/>
              </a:tabLst>
            </a:pP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26 </a:t>
            </a:r>
            <a:r>
              <a:rPr lang="fa-IR" sz="1600" dirty="0">
                <a:solidFill>
                  <a:prstClr val="white"/>
                </a:solidFill>
                <a:cs typeface="B Titr" panose="00000700000000000000" pitchFamily="2" charset="-78"/>
              </a:rPr>
              <a:t>آذر 1396، هتل </a:t>
            </a:r>
            <a:r>
              <a:rPr lang="fa-IR" sz="1600" dirty="0" smtClean="0">
                <a:solidFill>
                  <a:prstClr val="white"/>
                </a:solidFill>
                <a:cs typeface="B Titr" panose="00000700000000000000" pitchFamily="2" charset="-78"/>
              </a:rPr>
              <a:t>استقلال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492785" y="982069"/>
            <a:ext cx="3825368" cy="55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در سال گذشته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814"/>
            <a:ext cx="2915816" cy="56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9928" y="2256384"/>
            <a:ext cx="3978535" cy="28238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a-IR" sz="2000" dirty="0" smtClean="0">
                <a:solidFill>
                  <a:prstClr val="white"/>
                </a:solidFill>
                <a:cs typeface="B Titr" panose="00000700000000000000" pitchFamily="2" charset="-78"/>
              </a:rPr>
              <a:t>برگزاری </a:t>
            </a:r>
            <a:r>
              <a:rPr lang="fa-IR" sz="2000" dirty="0">
                <a:solidFill>
                  <a:prstClr val="white"/>
                </a:solidFill>
                <a:cs typeface="B Titr" panose="00000700000000000000" pitchFamily="2" charset="-78"/>
              </a:rPr>
              <a:t>مجموعه همایش‌های آشنایی با دوره‌های آمادگی برای شرکت در آزمون‌های عضویت در انجمن‌های حرفه‌ای بین‌المللی (</a:t>
            </a:r>
            <a:r>
              <a:rPr lang="en-US" sz="2000" b="1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ACCA-CIMA-ICAEW</a:t>
            </a:r>
            <a:r>
              <a:rPr lang="fa-IR" sz="2000" dirty="0">
                <a:solidFill>
                  <a:prstClr val="white"/>
                </a:solidFill>
                <a:cs typeface="B Titr" panose="00000700000000000000" pitchFamily="2" charset="-78"/>
              </a:rPr>
              <a:t>) توسط </a:t>
            </a:r>
            <a:r>
              <a:rPr lang="en-US" sz="2000" b="1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fa-IR" sz="2000" dirty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 در دانشگاه‌های تهران و شهرهای </a:t>
            </a:r>
            <a:r>
              <a:rPr lang="fa-IR" sz="2000" dirty="0" smtClean="0">
                <a:solidFill>
                  <a:prstClr val="white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دیگر</a:t>
            </a:r>
            <a:endParaRPr lang="fa-IR" sz="900" dirty="0">
              <a:solidFill>
                <a:prstClr val="white"/>
              </a:solidFill>
              <a:cs typeface="B Titr" panose="00000700000000000000" pitchFamily="2" charset="-78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59532" y="476672"/>
            <a:ext cx="8136904" cy="553616"/>
          </a:xfrm>
        </p:spPr>
        <p:txBody>
          <a:bodyPr>
            <a:normAutofit lnSpcReduction="10000"/>
          </a:bodyPr>
          <a:lstStyle/>
          <a:p>
            <a:pPr lvl="0" rtl="1">
              <a:spcBef>
                <a:spcPts val="0"/>
              </a:spcBef>
            </a:pPr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گردهمایی‎های حرفه‎</a:t>
            </a:r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ای </a:t>
            </a:r>
            <a:r>
              <a:rPr lang="en-US" sz="2800" kern="0" dirty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en-US" sz="2800" kern="0" dirty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2800" kern="0" dirty="0">
                <a:solidFill>
                  <a:srgbClr val="FFC000"/>
                </a:solidFill>
                <a:cs typeface="B Titr" panose="00000700000000000000" pitchFamily="2" charset="-78"/>
              </a:rPr>
              <a:t>  </a:t>
            </a:r>
            <a:endParaRPr lang="fa-IR" sz="1800" kern="0" dirty="0">
              <a:solidFill>
                <a:sysClr val="windowText" lastClr="000000"/>
              </a:solidFill>
            </a:endParaRPr>
          </a:p>
          <a:p>
            <a:pPr rtl="1"/>
            <a:endParaRPr lang="en-US" sz="19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492785" y="982069"/>
            <a:ext cx="3825368" cy="55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در سال گذشته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567"/>
            <a:ext cx="4769929" cy="29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1650639"/>
            <a:ext cx="3825368" cy="626233"/>
          </a:xfrm>
        </p:spPr>
        <p:txBody>
          <a:bodyPr>
            <a:normAutofit/>
          </a:bodyPr>
          <a:lstStyle/>
          <a:p>
            <a:pPr rtl="1"/>
            <a:r>
              <a:rPr lang="fa-IR" sz="2800" dirty="0" smtClean="0">
                <a:solidFill>
                  <a:srgbClr val="FFC000"/>
                </a:solidFill>
                <a:cs typeface="B Titr" panose="00000700000000000000" pitchFamily="2" charset="-78"/>
              </a:rPr>
              <a:t>موضوعات محوری حسابدار</a:t>
            </a:r>
            <a:endParaRPr lang="en-US" sz="18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053743" y="2184986"/>
            <a:ext cx="3825368" cy="55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در سال گذشته </a:t>
            </a: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(10 شماره)</a:t>
            </a: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: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1714" y="2899997"/>
            <a:ext cx="3456384" cy="37394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IFRS</a:t>
            </a:r>
            <a:endParaRPr lang="fa-IR" dirty="0" smtClean="0">
              <a:solidFill>
                <a:schemeClr val="bg1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IFRS for SMEs</a:t>
            </a:r>
            <a:endParaRPr lang="fa-IR" dirty="0" smtClean="0">
              <a:solidFill>
                <a:schemeClr val="bg1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موانع رشد حرفه حسابرسی در ایران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پیامدهای تعدد صورتهای مالی بانکها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چالش‌های حسابرسی تامین اجتماعی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حسابداران و بحران زیست محیطی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حسابداران و شبکه‌های اجتماعی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...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085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406108" y="1118859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کتاب‎های منتشر شده توسط انتشارات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06108" y="1763992"/>
            <a:ext cx="6400800" cy="478904"/>
          </a:xfrm>
        </p:spPr>
        <p:txBody>
          <a:bodyPr>
            <a:noAutofit/>
          </a:bodyPr>
          <a:lstStyle/>
          <a:p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>طی سال گذشته</a:t>
            </a:r>
            <a:endParaRPr lang="en-US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2490002"/>
            <a:ext cx="7415808" cy="3030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2348880"/>
            <a:ext cx="7776864" cy="3312368"/>
          </a:xfrm>
          <a:prstGeom prst="rect">
            <a:avLst/>
          </a:prstGeom>
          <a:noFill/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4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62" y="1844824"/>
            <a:ext cx="6680475" cy="410445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249693" y="6033861"/>
            <a:ext cx="6652605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عملکرد سال گذشته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3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7272808" cy="553616"/>
          </a:xfrm>
        </p:spPr>
        <p:txBody>
          <a:bodyPr>
            <a:noAutofit/>
          </a:bodyPr>
          <a:lstStyle/>
          <a:p>
            <a:pPr rtl="1"/>
            <a:r>
              <a:rPr lang="fa-IR" sz="2500" dirty="0">
                <a:solidFill>
                  <a:srgbClr val="FFC000"/>
                </a:solidFill>
                <a:cs typeface="B Titr" panose="00000700000000000000" pitchFamily="2" charset="-78"/>
              </a:rPr>
              <a:t>روند افزایش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تعداد دانشجویان</a:t>
            </a:r>
            <a:r>
              <a:rPr lang="en-US" sz="2500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en-US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 طی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هشت سال </a:t>
            </a:r>
            <a:r>
              <a:rPr lang="fa-IR" sz="2500" dirty="0">
                <a:solidFill>
                  <a:srgbClr val="FFC000"/>
                </a:solidFill>
                <a:cs typeface="B Titr" panose="00000700000000000000" pitchFamily="2" charset="-78"/>
              </a:rPr>
              <a:t>گذشته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439"/>
            <a:ext cx="9144000" cy="49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922691" y="1279358"/>
            <a:ext cx="5465542" cy="553616"/>
          </a:xfrm>
        </p:spPr>
        <p:txBody>
          <a:bodyPr>
            <a:normAutofit fontScale="70000" lnSpcReduction="20000"/>
          </a:bodyPr>
          <a:lstStyle/>
          <a:p>
            <a:pPr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تعداد دانشجویان دوره‎های </a:t>
            </a:r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آموزشی مختلف </a:t>
            </a:r>
            <a:r>
              <a:rPr lang="en-US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endParaRPr lang="en-US" sz="1900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768"/>
            <a:ext cx="9144000" cy="515211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419872" y="1702768"/>
            <a:ext cx="3888432" cy="55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طی سال مالی منتهی به 31 شهریور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1396</a:t>
            </a:r>
            <a:endParaRPr lang="en-US" sz="1800" b="1" dirty="0">
              <a:solidFill>
                <a:schemeClr val="tx1"/>
              </a:solidFill>
              <a:latin typeface="Arial Black" panose="020B0A040201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17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43538" y="1199164"/>
            <a:ext cx="7272808" cy="553616"/>
          </a:xfrm>
        </p:spPr>
        <p:txBody>
          <a:bodyPr>
            <a:noAutofit/>
          </a:bodyPr>
          <a:lstStyle/>
          <a:p>
            <a:pPr rtl="1"/>
            <a:r>
              <a:rPr lang="fa-IR" sz="2500" dirty="0">
                <a:solidFill>
                  <a:srgbClr val="FFC000"/>
                </a:solidFill>
                <a:cs typeface="B Titr" panose="00000700000000000000" pitchFamily="2" charset="-78"/>
              </a:rPr>
              <a:t>روند افزایش مجموع درآمدهای </a:t>
            </a:r>
            <a:r>
              <a:rPr lang="en-US" sz="2500" dirty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en-US" sz="2500" dirty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 طی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هشت سال </a:t>
            </a:r>
            <a:r>
              <a:rPr lang="fa-IR" sz="2500" dirty="0">
                <a:solidFill>
                  <a:srgbClr val="FFC000"/>
                </a:solidFill>
                <a:cs typeface="B Titr" panose="00000700000000000000" pitchFamily="2" charset="-78"/>
              </a:rPr>
              <a:t>گذشته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7504" y="1292628"/>
            <a:ext cx="7632848" cy="553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جزئیات افزایش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مجموع درآمدهای </a:t>
            </a:r>
            <a:r>
              <a:rPr lang="en-US" sz="2500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r>
              <a:rPr lang="en-US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 طی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هشت سال </a:t>
            </a:r>
            <a:r>
              <a:rPr lang="fa-IR" sz="2500" dirty="0" smtClean="0">
                <a:solidFill>
                  <a:srgbClr val="FFC000"/>
                </a:solidFill>
                <a:cs typeface="B Titr" panose="00000700000000000000" pitchFamily="2" charset="-78"/>
              </a:rPr>
              <a:t>گذشته</a:t>
            </a:r>
            <a:endParaRPr lang="fa-IR" sz="25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5"/>
            <a:ext cx="9144000" cy="5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1606"/>
            <a:ext cx="9165703" cy="6859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566124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نمایی از نخستین مجامع عمومی </a:t>
            </a:r>
          </a:p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انجمن حسابداران خبره ایران</a:t>
            </a:r>
          </a:p>
          <a:p>
            <a:pPr algn="r" rtl="1"/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دهه 1350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3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7842" y="1097674"/>
            <a:ext cx="6768752" cy="553616"/>
          </a:xfrm>
        </p:spPr>
        <p:txBody>
          <a:bodyPr>
            <a:normAutofit fontScale="85000" lnSpcReduction="10000"/>
          </a:bodyPr>
          <a:lstStyle/>
          <a:p>
            <a:pPr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شماری از کارگاه‎های یک روزه برگزارشده در </a:t>
            </a:r>
            <a:r>
              <a:rPr lang="en-US" sz="3300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endParaRPr lang="en-US" sz="1900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00366"/>
            <a:ext cx="1782350" cy="492443"/>
          </a:xfrm>
          <a:prstGeom prst="rect">
            <a:avLst/>
          </a:prstGeom>
          <a:solidFill>
            <a:srgbClr val="071047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fa-IR" sz="1500" dirty="0" smtClean="0">
                <a:solidFill>
                  <a:schemeClr val="bg1"/>
                </a:solidFill>
                <a:cs typeface="EntezareZohoor B4" panose="00000700000000000000" pitchFamily="2" charset="-78"/>
              </a:rPr>
              <a:t>گزارش سـالانه 1396 – 1395</a:t>
            </a:r>
          </a:p>
          <a:p>
            <a:pPr algn="ctr" rtl="1"/>
            <a:r>
              <a:rPr lang="fa-IR" sz="1100" dirty="0" smtClean="0">
                <a:solidFill>
                  <a:schemeClr val="bg1"/>
                </a:solidFill>
                <a:cs typeface="EntezareZohoor B4" panose="00000700000000000000" pitchFamily="2" charset="-78"/>
              </a:rPr>
              <a:t>(سال مالی منتهی به 31 شهریور 1396)</a:t>
            </a:r>
            <a:endParaRPr lang="fa-IR" sz="1100" dirty="0">
              <a:solidFill>
                <a:schemeClr val="bg1"/>
              </a:solidFill>
              <a:cs typeface="EntezareZohoor B4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04"/>
            <a:ext cx="9144000" cy="69483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63792"/>
            <a:ext cx="6768752" cy="553616"/>
          </a:xfrm>
        </p:spPr>
        <p:txBody>
          <a:bodyPr>
            <a:normAutofit fontScale="77500" lnSpcReduction="20000"/>
          </a:bodyPr>
          <a:lstStyle/>
          <a:p>
            <a:pPr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شماری از دوره‎های بلندمدت جدید برگزار‎شده در </a:t>
            </a:r>
            <a:r>
              <a:rPr lang="en-US" sz="3300" dirty="0" smtClean="0">
                <a:solidFill>
                  <a:srgbClr val="FFC000"/>
                </a:solidFill>
                <a:latin typeface="Arial Black" panose="020B0A04020102020204" pitchFamily="34" charset="0"/>
                <a:cs typeface="B Titr" panose="00000700000000000000" pitchFamily="2" charset="-78"/>
              </a:rPr>
              <a:t>PACT</a:t>
            </a:r>
            <a:endParaRPr lang="en-US" sz="1900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00366"/>
            <a:ext cx="1782350" cy="492443"/>
          </a:xfrm>
          <a:prstGeom prst="rect">
            <a:avLst/>
          </a:prstGeom>
          <a:solidFill>
            <a:srgbClr val="071047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fa-IR" sz="1500" dirty="0" smtClean="0">
                <a:solidFill>
                  <a:schemeClr val="bg1"/>
                </a:solidFill>
                <a:cs typeface="EntezareZohoor B4" panose="00000700000000000000" pitchFamily="2" charset="-78"/>
              </a:rPr>
              <a:t>گزارش سـالانه 1396 – 1395</a:t>
            </a:r>
          </a:p>
          <a:p>
            <a:pPr algn="ctr" rtl="1"/>
            <a:r>
              <a:rPr lang="fa-IR" sz="1100" dirty="0" smtClean="0">
                <a:solidFill>
                  <a:schemeClr val="bg1"/>
                </a:solidFill>
                <a:cs typeface="EntezareZohoor B4" panose="00000700000000000000" pitchFamily="2" charset="-78"/>
              </a:rPr>
              <a:t>(سال مالی منتهی به 31 شهریور 1396)</a:t>
            </a:r>
            <a:endParaRPr lang="fa-IR" sz="1100" dirty="0">
              <a:solidFill>
                <a:schemeClr val="bg1"/>
              </a:solidFill>
              <a:cs typeface="EntezareZohoor B4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908" y="4005064"/>
            <a:ext cx="6400800" cy="2304256"/>
          </a:xfrm>
        </p:spPr>
        <p:txBody>
          <a:bodyPr>
            <a:normAutofit/>
          </a:bodyPr>
          <a:lstStyle/>
          <a:p>
            <a:pPr rtl="1"/>
            <a:r>
              <a:rPr lang="fa-IR" sz="4000" dirty="0" smtClean="0">
                <a:solidFill>
                  <a:srgbClr val="FFC000"/>
                </a:solidFill>
                <a:cs typeface="B Titr" panose="00000700000000000000" pitchFamily="2" charset="-78"/>
              </a:rPr>
              <a:t>از توجه و شکیبایی شما</a:t>
            </a:r>
          </a:p>
          <a:p>
            <a:pPr rtl="1"/>
            <a:r>
              <a:rPr lang="fa-IR" sz="4000" dirty="0" smtClean="0">
                <a:solidFill>
                  <a:srgbClr val="FFC000"/>
                </a:solidFill>
                <a:cs typeface="B Titr" panose="00000700000000000000" pitchFamily="2" charset="-78"/>
              </a:rPr>
              <a:t>سپاسگزارم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5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5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5812" y="55387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نمایی از نخستین مجامع عمومی 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انجمن حسابداران خبره ایران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دهه 1350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90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60" y="1022890"/>
            <a:ext cx="6336704" cy="553616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دوره سه ساله منتهی به شهریور 1397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627432"/>
            <a:ext cx="50986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ارزش‎ها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توسعه و بالندگی حرفه حسابداری در ایران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رشد و توانمندی اعضاء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درستکاری و پایبندی اعضاء به اخلاق حرفه‎ای</a:t>
            </a: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84084" y="494616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01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60" y="1022890"/>
            <a:ext cx="6336704" cy="553616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دوره سه ساله منتهی به شهریور 1397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84084" y="494616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1564368"/>
            <a:ext cx="53146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چشم‎انداز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بزرگ‎ترین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معتبرترین انجمن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حرفه‎ای حسابداری در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ایران به لحاظ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شاخص‎های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کمی و کیفی؛ و جزو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سه انجمن حرفه‎ای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حسابداری برتر در منطقه خاورمیانه.</a:t>
            </a:r>
          </a:p>
        </p:txBody>
      </p:sp>
    </p:spTree>
    <p:extLst>
      <p:ext uri="{BB962C8B-B14F-4D97-AF65-F5344CB8AC3E}">
        <p14:creationId xmlns:p14="http://schemas.microsoft.com/office/powerpoint/2010/main" val="7849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60" y="1022890"/>
            <a:ext cx="6336704" cy="553616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دوره سه ساله منتهی به شهریور 1397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84084" y="494616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46430"/>
            <a:ext cx="68268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بیانیه ماموریت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انجمن حسابداران خبره ایران انجمنی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حرفه‎ای، مستقل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، غیر انتفاعی، و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غیرسیاسی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است که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ماموریت‎های زیر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را در ایران دنبال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می‎کند:</a:t>
            </a:r>
          </a:p>
          <a:p>
            <a:pPr algn="just" rtl="1">
              <a:lnSpc>
                <a:spcPct val="150000"/>
              </a:lnSpc>
            </a:pP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رشد و بالندگی اعضاء به عنوان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اصلی‎ترین سرمایه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انجمن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کمک به اعتلای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حسابداری از راه آموزش، پژوهش، و ارتقای دانش و مهارت فعالان حرفه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کمک به سازما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نها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ارز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ش‎آفرینی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برای آنها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از راه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اعضاء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اعطای معتبرترین مدارک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حرفه‎ای حسابداری در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ایران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53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"/>
            <a:ext cx="9144000" cy="68517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60" y="1022890"/>
            <a:ext cx="6336704" cy="553616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دوره سه ساله منتهی به شهریور 1397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84084" y="494616"/>
            <a:ext cx="6331784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solidFill>
                  <a:srgbClr val="FFC000"/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rgbClr val="FFC000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46430"/>
            <a:ext cx="6826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اهداف کلان:</a:t>
            </a: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ارتقای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حسابداری در ایران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ارز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ش‎آفرینی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برای سازما نها و بنگا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ههای اقتصادی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در بخش دولتی و خصوصی از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راه اعضا</a:t>
            </a: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پشتیبانی از اعضا و کمک به بالندگی و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افزایش توانمندی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آنان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توسعه فعالیتها </a:t>
            </a: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و شمار اعضا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بهبود مستمر کیفیت خدمات </a:t>
            </a:r>
            <a:r>
              <a:rPr lang="fa-I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B Titr" panose="00000700000000000000" pitchFamily="2" charset="-78"/>
              </a:rPr>
              <a:t>حرفه‎ای</a:t>
            </a:r>
            <a:endParaRPr lang="fa-I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" y="0"/>
            <a:ext cx="5062390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5364087" y="494616"/>
            <a:ext cx="3493393" cy="62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r>
              <a:rPr lang="fa-IR" dirty="0" smtClean="0">
                <a:solidFill>
                  <a:schemeClr val="tx2">
                    <a:lumMod val="50000"/>
                  </a:schemeClr>
                </a:solidFill>
                <a:cs typeface="B Titr" panose="00000700000000000000" pitchFamily="2" charset="-78"/>
              </a:rPr>
              <a:t>سند راهبردی انجمن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79853" y="1268760"/>
            <a:ext cx="3384377" cy="1152128"/>
          </a:xfrm>
        </p:spPr>
        <p:txBody>
          <a:bodyPr>
            <a:normAutofit/>
          </a:bodyPr>
          <a:lstStyle/>
          <a:p>
            <a:pPr algn="l" rtl="1"/>
            <a:r>
              <a:rPr lang="fa-IR" sz="2800" dirty="0" smtClean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برای دوره سه ساله</a:t>
            </a:r>
          </a:p>
          <a:p>
            <a:pPr algn="l" rtl="1"/>
            <a:r>
              <a:rPr lang="fa-IR" sz="2800" dirty="0" smtClean="0">
                <a:solidFill>
                  <a:schemeClr val="tx2">
                    <a:lumMod val="75000"/>
                  </a:schemeClr>
                </a:solidFill>
                <a:cs typeface="B Titr" panose="00000700000000000000" pitchFamily="2" charset="-78"/>
              </a:rPr>
              <a:t>منتهی به شهریور 1397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63543" y="2592562"/>
            <a:ext cx="3168352" cy="162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1"/>
            <a:r>
              <a:rPr lang="fa-IR" sz="2800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B Titr" panose="00000700000000000000" pitchFamily="2" charset="-78"/>
              </a:rPr>
              <a:t>اهداف حوزه‎های راهبردی به تفکیک اهداف کلان</a:t>
            </a:r>
          </a:p>
        </p:txBody>
      </p:sp>
    </p:spTree>
    <p:extLst>
      <p:ext uri="{BB962C8B-B14F-4D97-AF65-F5344CB8AC3E}">
        <p14:creationId xmlns:p14="http://schemas.microsoft.com/office/powerpoint/2010/main" val="33484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1025</Words>
  <Application>Microsoft Office PowerPoint</Application>
  <PresentationFormat>On-screen Show (4:3)</PresentationFormat>
  <Paragraphs>150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Ghasemi</cp:lastModifiedBy>
  <cp:revision>87</cp:revision>
  <dcterms:created xsi:type="dcterms:W3CDTF">2016-01-20T06:54:11Z</dcterms:created>
  <dcterms:modified xsi:type="dcterms:W3CDTF">2018-01-14T12:11:19Z</dcterms:modified>
</cp:coreProperties>
</file>